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5240000" cy="8572500"/>
  <p:notesSz cx="6858000" cy="9144000"/>
  <p:embeddedFontLst>
    <p:embeddedFont>
      <p:font typeface="Canva Sans" panose="020B0604020202020204" charset="0"/>
      <p:regular r:id="rId25"/>
    </p:embeddedFont>
    <p:embeddedFont>
      <p:font typeface="Canva Sans Bold" panose="020B0604020202020204" charset="0"/>
      <p:regular r:id="rId26"/>
      <p:bold r:id="rId27"/>
    </p:embeddedFont>
    <p:embeddedFont>
      <p:font typeface="Montserrat" panose="00000500000000000000" pitchFamily="2" charset="0"/>
      <p:regular r:id="rId28"/>
      <p:bold r:id="rId29"/>
      <p:italic r:id="rId30"/>
      <p:boldItalic r:id="rId31"/>
    </p:embeddedFont>
    <p:embeddedFont>
      <p:font typeface="Montserrat Bold" panose="00000800000000000000"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84" d="100"/>
          <a:sy n="84"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23.jpe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24.jpe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25.jpe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26.jpeg"/><Relationship Id="rId15" Type="http://schemas.openxmlformats.org/officeDocument/2006/relationships/image" Target="../media/image29.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 Id="rId1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jpe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5.sv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2.jpe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 Id="rId14"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2.jpe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ebinars.360lawgroup.co.uk/navigating-the-intersection-of-artificial-intelligence-and-law" TargetMode="External"/><Relationship Id="rId5" Type="http://schemas.openxmlformats.org/officeDocument/2006/relationships/hyperlink" Target="https://www.360businesslaw.com/en/on-demand-webinars/an-update-on-the-provision-of-information-to-data-subjects/" TargetMode="Externa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jpe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381227" cy="1303361"/>
            <a:chOff x="0" y="0"/>
            <a:chExt cx="2289434" cy="812800"/>
          </a:xfrm>
        </p:grpSpPr>
        <p:sp>
          <p:nvSpPr>
            <p:cNvPr id="3" name="Freeform 3"/>
            <p:cNvSpPr/>
            <p:nvPr/>
          </p:nvSpPr>
          <p:spPr>
            <a:xfrm>
              <a:off x="0" y="0"/>
              <a:ext cx="2289434" cy="812800"/>
            </a:xfrm>
            <a:custGeom>
              <a:avLst/>
              <a:gdLst/>
              <a:ahLst/>
              <a:cxnLst/>
              <a:rect l="l" t="t" r="r" b="b"/>
              <a:pathLst>
                <a:path w="2289434" h="812800">
                  <a:moveTo>
                    <a:pt x="88570" y="0"/>
                  </a:moveTo>
                  <a:lnTo>
                    <a:pt x="2200864" y="0"/>
                  </a:lnTo>
                  <a:cubicBezTo>
                    <a:pt x="2224354" y="0"/>
                    <a:pt x="2246882" y="9332"/>
                    <a:pt x="2263492" y="25942"/>
                  </a:cubicBezTo>
                  <a:cubicBezTo>
                    <a:pt x="2280103" y="42552"/>
                    <a:pt x="2289434" y="65080"/>
                    <a:pt x="2289434" y="88570"/>
                  </a:cubicBezTo>
                  <a:lnTo>
                    <a:pt x="2289434" y="724230"/>
                  </a:lnTo>
                  <a:cubicBezTo>
                    <a:pt x="2289434" y="747720"/>
                    <a:pt x="2280103" y="770248"/>
                    <a:pt x="2263492" y="786858"/>
                  </a:cubicBezTo>
                  <a:cubicBezTo>
                    <a:pt x="2246882" y="803468"/>
                    <a:pt x="2224354" y="812800"/>
                    <a:pt x="2200864" y="812800"/>
                  </a:cubicBezTo>
                  <a:lnTo>
                    <a:pt x="88570" y="812800"/>
                  </a:lnTo>
                  <a:cubicBezTo>
                    <a:pt x="65080" y="812800"/>
                    <a:pt x="42552" y="803468"/>
                    <a:pt x="25942" y="786858"/>
                  </a:cubicBezTo>
                  <a:cubicBezTo>
                    <a:pt x="9332" y="770248"/>
                    <a:pt x="0" y="747720"/>
                    <a:pt x="0" y="724230"/>
                  </a:cubicBezTo>
                  <a:lnTo>
                    <a:pt x="0" y="88570"/>
                  </a:lnTo>
                  <a:cubicBezTo>
                    <a:pt x="0" y="65080"/>
                    <a:pt x="9332" y="42552"/>
                    <a:pt x="25942" y="25942"/>
                  </a:cubicBezTo>
                  <a:cubicBezTo>
                    <a:pt x="42552" y="9332"/>
                    <a:pt x="65080" y="0"/>
                    <a:pt x="88570" y="0"/>
                  </a:cubicBezTo>
                  <a:close/>
                </a:path>
              </a:pathLst>
            </a:custGeom>
            <a:solidFill>
              <a:srgbClr val="FFFFFF"/>
            </a:solidFill>
          </p:spPr>
          <p:txBody>
            <a:bodyPr/>
            <a:lstStyle/>
            <a:p>
              <a:endParaRPr lang="en-US"/>
            </a:p>
          </p:txBody>
        </p:sp>
        <p:sp>
          <p:nvSpPr>
            <p:cNvPr id="4" name="TextBox 4"/>
            <p:cNvSpPr txBox="1"/>
            <p:nvPr/>
          </p:nvSpPr>
          <p:spPr>
            <a:xfrm>
              <a:off x="0" y="-28575"/>
              <a:ext cx="2289434" cy="841375"/>
            </a:xfrm>
            <a:prstGeom prst="rect">
              <a:avLst/>
            </a:prstGeom>
          </p:spPr>
          <p:txBody>
            <a:bodyPr lIns="50800" tIns="50800" rIns="50800" bIns="50800" rtlCol="0" anchor="ctr"/>
            <a:lstStyle/>
            <a:p>
              <a:pPr algn="ctr">
                <a:lnSpc>
                  <a:spcPts val="2239"/>
                </a:lnSpc>
                <a:spcBef>
                  <a:spcPct val="0"/>
                </a:spcBef>
              </a:pPr>
              <a:endParaRPr/>
            </a:p>
          </p:txBody>
        </p:sp>
      </p:grpSp>
      <p:grpSp>
        <p:nvGrpSpPr>
          <p:cNvPr id="5" name="Group 5"/>
          <p:cNvGrpSpPr/>
          <p:nvPr/>
        </p:nvGrpSpPr>
        <p:grpSpPr>
          <a:xfrm>
            <a:off x="281217" y="92736"/>
            <a:ext cx="1098016" cy="109801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8" name="Freeform 8"/>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0" y="2076977"/>
            <a:ext cx="15240000" cy="5219170"/>
            <a:chOff x="0" y="0"/>
            <a:chExt cx="2833290" cy="970303"/>
          </a:xfrm>
        </p:grpSpPr>
        <p:sp>
          <p:nvSpPr>
            <p:cNvPr id="10" name="Freeform 10"/>
            <p:cNvSpPr/>
            <p:nvPr/>
          </p:nvSpPr>
          <p:spPr>
            <a:xfrm>
              <a:off x="0" y="0"/>
              <a:ext cx="2833290" cy="970303"/>
            </a:xfrm>
            <a:custGeom>
              <a:avLst/>
              <a:gdLst/>
              <a:ahLst/>
              <a:cxnLst/>
              <a:rect l="l" t="t" r="r" b="b"/>
              <a:pathLst>
                <a:path w="2833290" h="970303">
                  <a:moveTo>
                    <a:pt x="0" y="0"/>
                  </a:moveTo>
                  <a:lnTo>
                    <a:pt x="2833290" y="0"/>
                  </a:lnTo>
                  <a:lnTo>
                    <a:pt x="2833290" y="970303"/>
                  </a:lnTo>
                  <a:lnTo>
                    <a:pt x="0" y="970303"/>
                  </a:lnTo>
                  <a:close/>
                </a:path>
              </a:pathLst>
            </a:custGeom>
            <a:blipFill>
              <a:blip r:embed="rId3"/>
              <a:stretch>
                <a:fillRect t="-96000" b="-96000"/>
              </a:stretch>
            </a:blipFill>
          </p:spPr>
          <p:txBody>
            <a:bodyPr/>
            <a:lstStyle/>
            <a:p>
              <a:endParaRPr lang="en-US"/>
            </a:p>
          </p:txBody>
        </p:sp>
      </p:grpSp>
      <p:sp>
        <p:nvSpPr>
          <p:cNvPr id="11" name="TextBox 11"/>
          <p:cNvSpPr txBox="1"/>
          <p:nvPr/>
        </p:nvSpPr>
        <p:spPr>
          <a:xfrm>
            <a:off x="135489" y="7497006"/>
            <a:ext cx="8229358" cy="1011119"/>
          </a:xfrm>
          <a:prstGeom prst="rect">
            <a:avLst/>
          </a:prstGeom>
        </p:spPr>
        <p:txBody>
          <a:bodyPr lIns="0" tIns="0" rIns="0" bIns="0" rtlCol="0" anchor="t">
            <a:spAutoFit/>
          </a:bodyPr>
          <a:lstStyle/>
          <a:p>
            <a:pPr algn="l">
              <a:lnSpc>
                <a:spcPts val="4119"/>
              </a:lnSpc>
            </a:pPr>
            <a:r>
              <a:rPr lang="en-US" sz="2942">
                <a:solidFill>
                  <a:srgbClr val="0EADCB"/>
                </a:solidFill>
                <a:latin typeface="Montserrat Bold"/>
                <a:ea typeface="Montserrat Bold"/>
                <a:cs typeface="Montserrat Bold"/>
                <a:sym typeface="Montserrat Bold"/>
              </a:rPr>
              <a:t>Speakers - Jordan Denning</a:t>
            </a:r>
          </a:p>
          <a:p>
            <a:pPr algn="l">
              <a:lnSpc>
                <a:spcPts val="4119"/>
              </a:lnSpc>
              <a:spcBef>
                <a:spcPct val="0"/>
              </a:spcBef>
            </a:pPr>
            <a:r>
              <a:rPr lang="en-US" sz="2942">
                <a:solidFill>
                  <a:srgbClr val="0EADCB"/>
                </a:solidFill>
                <a:latin typeface="Montserrat Bold"/>
                <a:ea typeface="Montserrat Bold"/>
                <a:cs typeface="Montserrat Bold"/>
                <a:sym typeface="Montserrat Bold"/>
              </a:rPr>
              <a:t>Date - 24th July 2024</a:t>
            </a:r>
          </a:p>
        </p:txBody>
      </p:sp>
      <p:sp>
        <p:nvSpPr>
          <p:cNvPr id="12" name="TextBox 12"/>
          <p:cNvSpPr txBox="1"/>
          <p:nvPr/>
        </p:nvSpPr>
        <p:spPr>
          <a:xfrm>
            <a:off x="3734544" y="302754"/>
            <a:ext cx="8152656" cy="1428315"/>
          </a:xfrm>
          <a:prstGeom prst="rect">
            <a:avLst/>
          </a:prstGeom>
        </p:spPr>
        <p:txBody>
          <a:bodyPr wrap="square" lIns="0" tIns="0" rIns="0" bIns="0" rtlCol="0" anchor="t">
            <a:spAutoFit/>
          </a:bodyPr>
          <a:lstStyle/>
          <a:p>
            <a:pPr algn="ctr">
              <a:lnSpc>
                <a:spcPts val="5798"/>
              </a:lnSpc>
            </a:pPr>
            <a:r>
              <a:rPr lang="en-US" sz="4142" dirty="0">
                <a:solidFill>
                  <a:srgbClr val="000000"/>
                </a:solidFill>
                <a:latin typeface="Montserrat Bold"/>
                <a:ea typeface="Montserrat Bold"/>
                <a:cs typeface="Montserrat Bold"/>
                <a:sym typeface="Montserrat Bold"/>
              </a:rPr>
              <a:t>Understanding the </a:t>
            </a:r>
          </a:p>
          <a:p>
            <a:pPr algn="ctr">
              <a:lnSpc>
                <a:spcPts val="5798"/>
              </a:lnSpc>
              <a:spcBef>
                <a:spcPct val="0"/>
              </a:spcBef>
            </a:pPr>
            <a:r>
              <a:rPr lang="en-US" sz="4142" dirty="0">
                <a:solidFill>
                  <a:srgbClr val="000000"/>
                </a:solidFill>
                <a:latin typeface="Montserrat Bold"/>
                <a:ea typeface="Montserrat Bold"/>
                <a:cs typeface="Montserrat Bold"/>
                <a:sym typeface="Montserrat Bold"/>
              </a:rPr>
              <a:t>Corporate Transparency Act</a:t>
            </a:r>
          </a:p>
        </p:txBody>
      </p:sp>
      <p:sp>
        <p:nvSpPr>
          <p:cNvPr id="13" name="TextBox 13"/>
          <p:cNvSpPr txBox="1"/>
          <p:nvPr/>
        </p:nvSpPr>
        <p:spPr>
          <a:xfrm>
            <a:off x="9497392" y="8338821"/>
            <a:ext cx="5742608" cy="233679"/>
          </a:xfrm>
          <a:prstGeom prst="rect">
            <a:avLst/>
          </a:prstGeom>
        </p:spPr>
        <p:txBody>
          <a:bodyPr lIns="0" tIns="0" rIns="0" bIns="0" rtlCol="0" anchor="t">
            <a:spAutoFit/>
          </a:bodyPr>
          <a:lstStyle/>
          <a:p>
            <a:pPr algn="ctr">
              <a:lnSpc>
                <a:spcPts val="1820"/>
              </a:lnSpc>
            </a:pPr>
            <a:r>
              <a:rPr lang="en-US" sz="1300">
                <a:solidFill>
                  <a:srgbClr val="000000"/>
                </a:solidFill>
                <a:latin typeface="Canva Sans"/>
                <a:ea typeface="Canva Sans"/>
                <a:cs typeface="Canva Sans"/>
                <a:sym typeface="Canva Sans"/>
              </a:rPr>
              <a:t>Copyright © 360 Law Group Limited, London, 2024.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397957"/>
            <a:ext cx="11314653" cy="1395421"/>
            <a:chOff x="0" y="0"/>
            <a:chExt cx="3675492" cy="441022"/>
          </a:xfrm>
        </p:grpSpPr>
        <p:sp>
          <p:nvSpPr>
            <p:cNvPr id="3" name="Freeform 3"/>
            <p:cNvSpPr/>
            <p:nvPr/>
          </p:nvSpPr>
          <p:spPr>
            <a:xfrm>
              <a:off x="0" y="0"/>
              <a:ext cx="3675492" cy="441022"/>
            </a:xfrm>
            <a:custGeom>
              <a:avLst/>
              <a:gdLst/>
              <a:ahLst/>
              <a:cxnLst/>
              <a:rect l="l" t="t" r="r" b="b"/>
              <a:pathLst>
                <a:path w="3675492" h="441022">
                  <a:moveTo>
                    <a:pt x="27960" y="0"/>
                  </a:moveTo>
                  <a:lnTo>
                    <a:pt x="3647532" y="0"/>
                  </a:lnTo>
                  <a:cubicBezTo>
                    <a:pt x="3654947" y="0"/>
                    <a:pt x="3662059" y="2946"/>
                    <a:pt x="3667303" y="8189"/>
                  </a:cubicBezTo>
                  <a:cubicBezTo>
                    <a:pt x="3672546" y="13433"/>
                    <a:pt x="3675492" y="20545"/>
                    <a:pt x="3675492" y="27960"/>
                  </a:cubicBezTo>
                  <a:lnTo>
                    <a:pt x="3675492" y="413062"/>
                  </a:lnTo>
                  <a:cubicBezTo>
                    <a:pt x="3675492" y="420477"/>
                    <a:pt x="3672546" y="427589"/>
                    <a:pt x="3667303" y="432833"/>
                  </a:cubicBezTo>
                  <a:cubicBezTo>
                    <a:pt x="3662059" y="438076"/>
                    <a:pt x="3654947" y="441022"/>
                    <a:pt x="3647532" y="441022"/>
                  </a:cubicBezTo>
                  <a:lnTo>
                    <a:pt x="27960" y="441022"/>
                  </a:lnTo>
                  <a:cubicBezTo>
                    <a:pt x="20545" y="441022"/>
                    <a:pt x="13433" y="438076"/>
                    <a:pt x="8189" y="432833"/>
                  </a:cubicBezTo>
                  <a:cubicBezTo>
                    <a:pt x="2946" y="427589"/>
                    <a:pt x="0" y="420477"/>
                    <a:pt x="0" y="413062"/>
                  </a:cubicBezTo>
                  <a:lnTo>
                    <a:pt x="0" y="27960"/>
                  </a:lnTo>
                  <a:cubicBezTo>
                    <a:pt x="0" y="20545"/>
                    <a:pt x="2946" y="13433"/>
                    <a:pt x="8189" y="8189"/>
                  </a:cubicBezTo>
                  <a:cubicBezTo>
                    <a:pt x="13433" y="2946"/>
                    <a:pt x="20545" y="0"/>
                    <a:pt x="27960" y="0"/>
                  </a:cubicBezTo>
                  <a:close/>
                </a:path>
              </a:pathLst>
            </a:custGeom>
            <a:solidFill>
              <a:srgbClr val="0EADCB"/>
            </a:solidFill>
          </p:spPr>
          <p:txBody>
            <a:bodyPr/>
            <a:lstStyle/>
            <a:p>
              <a:endParaRPr lang="en-US"/>
            </a:p>
          </p:txBody>
        </p:sp>
        <p:sp>
          <p:nvSpPr>
            <p:cNvPr id="4" name="TextBox 4"/>
            <p:cNvSpPr txBox="1"/>
            <p:nvPr/>
          </p:nvSpPr>
          <p:spPr>
            <a:xfrm>
              <a:off x="0" y="-28575"/>
              <a:ext cx="3675492" cy="469597"/>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219089" y="2964828"/>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3694076" y="82655"/>
            <a:ext cx="1483133" cy="14831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10" name="Group 10"/>
          <p:cNvGrpSpPr/>
          <p:nvPr/>
        </p:nvGrpSpPr>
        <p:grpSpPr>
          <a:xfrm>
            <a:off x="18806" y="8066699"/>
            <a:ext cx="15221194" cy="505801"/>
            <a:chOff x="0" y="0"/>
            <a:chExt cx="2829793" cy="94034"/>
          </a:xfrm>
        </p:grpSpPr>
        <p:sp>
          <p:nvSpPr>
            <p:cNvPr id="11" name="Freeform 11"/>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8"/>
              <a:stretch>
                <a:fillRect t="-1454662" b="-1454662"/>
              </a:stretch>
            </a:blipFill>
          </p:spPr>
          <p:txBody>
            <a:bodyPr/>
            <a:lstStyle/>
            <a:p>
              <a:endParaRPr lang="en-US"/>
            </a:p>
          </p:txBody>
        </p:sp>
      </p:grpSp>
      <p:sp>
        <p:nvSpPr>
          <p:cNvPr id="12" name="TextBox 12"/>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3" name="TextBox 13"/>
          <p:cNvSpPr txBox="1"/>
          <p:nvPr/>
        </p:nvSpPr>
        <p:spPr>
          <a:xfrm>
            <a:off x="135489" y="1410127"/>
            <a:ext cx="11697942" cy="130440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Which interests make an individual a beneficial owner of a reporting company? </a:t>
            </a:r>
          </a:p>
        </p:txBody>
      </p:sp>
      <p:sp>
        <p:nvSpPr>
          <p:cNvPr id="14" name="TextBox 14"/>
          <p:cNvSpPr txBox="1"/>
          <p:nvPr/>
        </p:nvSpPr>
        <p:spPr>
          <a:xfrm>
            <a:off x="734716" y="2926728"/>
            <a:ext cx="13982471"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The 25% ownership test relates to all direct and indirect beneficial owners. In order to identify who the individual beneficial owners are, an ownership interest assessment should be completed, which includes looking through intermediary entities. </a:t>
            </a:r>
          </a:p>
        </p:txBody>
      </p:sp>
      <p:sp>
        <p:nvSpPr>
          <p:cNvPr id="15" name="TextBox 15"/>
          <p:cNvSpPr txBox="1"/>
          <p:nvPr/>
        </p:nvSpPr>
        <p:spPr>
          <a:xfrm>
            <a:off x="734716" y="4234857"/>
            <a:ext cx="14121343"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Additionally, owning any of the following interests in an amount that equates to 25% of the company’s equity holdings could make an individual a beneficial owner of a reporting company and, thus, required to report information to FinCEN: </a:t>
            </a:r>
          </a:p>
        </p:txBody>
      </p:sp>
      <p:sp>
        <p:nvSpPr>
          <p:cNvPr id="16" name="Freeform 16"/>
          <p:cNvSpPr/>
          <p:nvPr/>
        </p:nvSpPr>
        <p:spPr>
          <a:xfrm>
            <a:off x="219089" y="4225332"/>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734716" y="5428687"/>
            <a:ext cx="247918" cy="276104"/>
          </a:xfrm>
          <a:custGeom>
            <a:avLst/>
            <a:gdLst/>
            <a:ahLst/>
            <a:cxnLst/>
            <a:rect l="l" t="t" r="r" b="b"/>
            <a:pathLst>
              <a:path w="247918" h="276104">
                <a:moveTo>
                  <a:pt x="0" y="0"/>
                </a:moveTo>
                <a:lnTo>
                  <a:pt x="247918" y="0"/>
                </a:lnTo>
                <a:lnTo>
                  <a:pt x="247918" y="276103"/>
                </a:lnTo>
                <a:lnTo>
                  <a:pt x="0" y="2761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8"/>
          <p:cNvSpPr txBox="1"/>
          <p:nvPr/>
        </p:nvSpPr>
        <p:spPr>
          <a:xfrm>
            <a:off x="1162938" y="5369874"/>
            <a:ext cx="3922068"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Equity, stock, or voting rights; </a:t>
            </a:r>
          </a:p>
        </p:txBody>
      </p:sp>
      <p:sp>
        <p:nvSpPr>
          <p:cNvPr id="19" name="Freeform 19"/>
          <p:cNvSpPr/>
          <p:nvPr/>
        </p:nvSpPr>
        <p:spPr>
          <a:xfrm>
            <a:off x="734716" y="5876240"/>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1162938" y="5817427"/>
            <a:ext cx="3502372"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 capital or profit interest; </a:t>
            </a:r>
          </a:p>
        </p:txBody>
      </p:sp>
      <p:sp>
        <p:nvSpPr>
          <p:cNvPr id="21" name="Freeform 21"/>
          <p:cNvSpPr/>
          <p:nvPr/>
        </p:nvSpPr>
        <p:spPr>
          <a:xfrm>
            <a:off x="734716" y="6323794"/>
            <a:ext cx="247918" cy="276104"/>
          </a:xfrm>
          <a:custGeom>
            <a:avLst/>
            <a:gdLst/>
            <a:ahLst/>
            <a:cxnLst/>
            <a:rect l="l" t="t" r="r" b="b"/>
            <a:pathLst>
              <a:path w="247918" h="276104">
                <a:moveTo>
                  <a:pt x="0" y="0"/>
                </a:moveTo>
                <a:lnTo>
                  <a:pt x="247918" y="0"/>
                </a:lnTo>
                <a:lnTo>
                  <a:pt x="247918" y="276103"/>
                </a:lnTo>
                <a:lnTo>
                  <a:pt x="0" y="2761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1162938" y="6264981"/>
            <a:ext cx="3313509"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Convertible instruments; </a:t>
            </a:r>
          </a:p>
        </p:txBody>
      </p:sp>
      <p:sp>
        <p:nvSpPr>
          <p:cNvPr id="23" name="TextBox 23"/>
          <p:cNvSpPr txBox="1"/>
          <p:nvPr/>
        </p:nvSpPr>
        <p:spPr>
          <a:xfrm>
            <a:off x="1162938" y="6733247"/>
            <a:ext cx="10256490"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Options or other non-binding privileges to buy or sell any of the foregoing; and </a:t>
            </a:r>
          </a:p>
        </p:txBody>
      </p:sp>
      <p:sp>
        <p:nvSpPr>
          <p:cNvPr id="24" name="Freeform 24"/>
          <p:cNvSpPr/>
          <p:nvPr/>
        </p:nvSpPr>
        <p:spPr>
          <a:xfrm>
            <a:off x="734716" y="6771347"/>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5"/>
          <p:cNvSpPr/>
          <p:nvPr/>
        </p:nvSpPr>
        <p:spPr>
          <a:xfrm>
            <a:off x="734716" y="7218901"/>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TextBox 26"/>
          <p:cNvSpPr txBox="1"/>
          <p:nvPr/>
        </p:nvSpPr>
        <p:spPr>
          <a:xfrm>
            <a:off x="1162938" y="7165077"/>
            <a:ext cx="10635183"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Any other instrument, contract, or other mechanism used to establish ownership.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4" name="Freeform 4"/>
          <p:cNvSpPr/>
          <p:nvPr/>
        </p:nvSpPr>
        <p:spPr>
          <a:xfrm>
            <a:off x="271371" y="1638562"/>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13694076" y="82655"/>
            <a:ext cx="1483133" cy="148313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8" name="Group 8"/>
          <p:cNvGrpSpPr/>
          <p:nvPr/>
        </p:nvGrpSpPr>
        <p:grpSpPr>
          <a:xfrm>
            <a:off x="9403" y="8082700"/>
            <a:ext cx="15230597" cy="505801"/>
            <a:chOff x="0" y="0"/>
            <a:chExt cx="2831542" cy="94034"/>
          </a:xfrm>
        </p:grpSpPr>
        <p:sp>
          <p:nvSpPr>
            <p:cNvPr id="9" name="Freeform 9"/>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0" name="TextBox 10"/>
          <p:cNvSpPr txBox="1"/>
          <p:nvPr/>
        </p:nvSpPr>
        <p:spPr>
          <a:xfrm>
            <a:off x="857250" y="1600462"/>
            <a:ext cx="13999299"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If reporting is required, a beneficial owner can apply for a FinCEN identifier and provide it to the reporting companies for their BOI Report to avoid providing the same information to all reporting companies that the beneficial owners are involved with.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413750"/>
            <a:ext cx="9801299" cy="1434632"/>
            <a:chOff x="0" y="0"/>
            <a:chExt cx="3184443" cy="453414"/>
          </a:xfrm>
        </p:grpSpPr>
        <p:sp>
          <p:nvSpPr>
            <p:cNvPr id="3" name="Freeform 3"/>
            <p:cNvSpPr/>
            <p:nvPr/>
          </p:nvSpPr>
          <p:spPr>
            <a:xfrm>
              <a:off x="0" y="0"/>
              <a:ext cx="3184443" cy="453414"/>
            </a:xfrm>
            <a:custGeom>
              <a:avLst/>
              <a:gdLst/>
              <a:ahLst/>
              <a:cxnLst/>
              <a:rect l="l" t="t" r="r" b="b"/>
              <a:pathLst>
                <a:path w="3184443" h="453414">
                  <a:moveTo>
                    <a:pt x="32272" y="0"/>
                  </a:moveTo>
                  <a:lnTo>
                    <a:pt x="3152171" y="0"/>
                  </a:lnTo>
                  <a:cubicBezTo>
                    <a:pt x="3169994" y="0"/>
                    <a:pt x="3184443" y="14448"/>
                    <a:pt x="3184443" y="32272"/>
                  </a:cubicBezTo>
                  <a:lnTo>
                    <a:pt x="3184443" y="421143"/>
                  </a:lnTo>
                  <a:cubicBezTo>
                    <a:pt x="3184443" y="429702"/>
                    <a:pt x="3181043" y="437910"/>
                    <a:pt x="3174991" y="443962"/>
                  </a:cubicBezTo>
                  <a:cubicBezTo>
                    <a:pt x="3168939" y="450014"/>
                    <a:pt x="3160730" y="453414"/>
                    <a:pt x="3152171" y="453414"/>
                  </a:cubicBezTo>
                  <a:lnTo>
                    <a:pt x="32272" y="453414"/>
                  </a:lnTo>
                  <a:cubicBezTo>
                    <a:pt x="23713" y="453414"/>
                    <a:pt x="15504" y="450014"/>
                    <a:pt x="9452" y="443962"/>
                  </a:cubicBezTo>
                  <a:cubicBezTo>
                    <a:pt x="3400" y="437910"/>
                    <a:pt x="0" y="429702"/>
                    <a:pt x="0" y="421143"/>
                  </a:cubicBezTo>
                  <a:lnTo>
                    <a:pt x="0" y="32272"/>
                  </a:lnTo>
                  <a:cubicBezTo>
                    <a:pt x="0" y="23713"/>
                    <a:pt x="3400" y="15504"/>
                    <a:pt x="9452" y="9452"/>
                  </a:cubicBezTo>
                  <a:cubicBezTo>
                    <a:pt x="15504" y="3400"/>
                    <a:pt x="23713" y="0"/>
                    <a:pt x="32272" y="0"/>
                  </a:cubicBezTo>
                  <a:close/>
                </a:path>
              </a:pathLst>
            </a:custGeom>
            <a:solidFill>
              <a:srgbClr val="0EADCB"/>
            </a:solidFill>
          </p:spPr>
          <p:txBody>
            <a:bodyPr/>
            <a:lstStyle/>
            <a:p>
              <a:endParaRPr lang="en-US"/>
            </a:p>
          </p:txBody>
        </p:sp>
        <p:sp>
          <p:nvSpPr>
            <p:cNvPr id="4" name="TextBox 4"/>
            <p:cNvSpPr txBox="1"/>
            <p:nvPr/>
          </p:nvSpPr>
          <p:spPr>
            <a:xfrm>
              <a:off x="0" y="-28575"/>
              <a:ext cx="3184443" cy="481989"/>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232397" y="3007506"/>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3694076" y="82655"/>
            <a:ext cx="1483133" cy="14831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TextBox 12"/>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3" name="TextBox 13"/>
          <p:cNvSpPr txBox="1"/>
          <p:nvPr/>
        </p:nvSpPr>
        <p:spPr>
          <a:xfrm>
            <a:off x="135489" y="1445525"/>
            <a:ext cx="9564618" cy="130440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Which beneficial owners do NOT need to report information? </a:t>
            </a:r>
          </a:p>
        </p:txBody>
      </p:sp>
      <p:sp>
        <p:nvSpPr>
          <p:cNvPr id="14" name="TextBox 14"/>
          <p:cNvSpPr txBox="1"/>
          <p:nvPr/>
        </p:nvSpPr>
        <p:spPr>
          <a:xfrm>
            <a:off x="743188" y="3019832"/>
            <a:ext cx="13687462"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The CTA exempts the following five types of individuals from reporting information under the definition of beneficial owner: </a:t>
            </a:r>
          </a:p>
        </p:txBody>
      </p:sp>
      <p:sp>
        <p:nvSpPr>
          <p:cNvPr id="15" name="Freeform 15"/>
          <p:cNvSpPr/>
          <p:nvPr/>
        </p:nvSpPr>
        <p:spPr>
          <a:xfrm>
            <a:off x="753086" y="3819171"/>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1136689" y="3737758"/>
            <a:ext cx="13645237"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Minor children (provided that the Reporting Company reports the information regarding the minor child’s parent or legal guardian); </a:t>
            </a:r>
          </a:p>
        </p:txBody>
      </p:sp>
      <p:sp>
        <p:nvSpPr>
          <p:cNvPr id="17" name="Freeform 17"/>
          <p:cNvSpPr/>
          <p:nvPr/>
        </p:nvSpPr>
        <p:spPr>
          <a:xfrm>
            <a:off x="743188" y="4664298"/>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8"/>
          <p:cNvSpPr txBox="1"/>
          <p:nvPr/>
        </p:nvSpPr>
        <p:spPr>
          <a:xfrm>
            <a:off x="1136689" y="4588687"/>
            <a:ext cx="13645237"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 individual merely acting on behalf of an actual beneficial owner as the beneficial owner’s nominee, intermediary, custodian, or agent; </a:t>
            </a:r>
          </a:p>
        </p:txBody>
      </p:sp>
      <p:sp>
        <p:nvSpPr>
          <p:cNvPr id="19" name="TextBox 19"/>
          <p:cNvSpPr txBox="1"/>
          <p:nvPr/>
        </p:nvSpPr>
        <p:spPr>
          <a:xfrm>
            <a:off x="1136689" y="5439617"/>
            <a:ext cx="13645237" cy="727104"/>
          </a:xfrm>
          <a:prstGeom prst="rect">
            <a:avLst/>
          </a:prstGeom>
        </p:spPr>
        <p:txBody>
          <a:bodyPr lIns="0" tIns="0" rIns="0" bIns="0" rtlCol="0" anchor="t">
            <a:spAutoFit/>
          </a:bodyPr>
          <a:lstStyle/>
          <a:p>
            <a:pPr marL="0" lvl="0" indent="0" algn="just">
              <a:lnSpc>
                <a:spcPts val="2973"/>
              </a:lnSpc>
              <a:spcBef>
                <a:spcPct val="0"/>
              </a:spcBef>
            </a:pPr>
            <a:r>
              <a:rPr lang="en-US" sz="2123">
                <a:solidFill>
                  <a:srgbClr val="384B59"/>
                </a:solidFill>
                <a:latin typeface="Canva Sans"/>
                <a:ea typeface="Canva Sans"/>
                <a:cs typeface="Canva Sans"/>
                <a:sym typeface="Canva Sans"/>
              </a:rPr>
              <a:t>A reporting company’s employee whose substantial control over or economic benefits from the reporting company is derived solely from their employment status (i.e., not a senior officer); </a:t>
            </a:r>
          </a:p>
        </p:txBody>
      </p:sp>
      <p:sp>
        <p:nvSpPr>
          <p:cNvPr id="20" name="Freeform 20"/>
          <p:cNvSpPr/>
          <p:nvPr/>
        </p:nvSpPr>
        <p:spPr>
          <a:xfrm>
            <a:off x="743188" y="5511902"/>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TextBox 21"/>
          <p:cNvSpPr txBox="1"/>
          <p:nvPr/>
        </p:nvSpPr>
        <p:spPr>
          <a:xfrm>
            <a:off x="1136689" y="6338171"/>
            <a:ext cx="13645237" cy="727104"/>
          </a:xfrm>
          <a:prstGeom prst="rect">
            <a:avLst/>
          </a:prstGeom>
        </p:spPr>
        <p:txBody>
          <a:bodyPr lIns="0" tIns="0" rIns="0" bIns="0" rtlCol="0" anchor="t">
            <a:spAutoFit/>
          </a:bodyPr>
          <a:lstStyle/>
          <a:p>
            <a:pPr marL="0" lvl="0" indent="0" algn="just">
              <a:lnSpc>
                <a:spcPts val="2973"/>
              </a:lnSpc>
              <a:spcBef>
                <a:spcPct val="0"/>
              </a:spcBef>
            </a:pPr>
            <a:r>
              <a:rPr lang="en-US" sz="2123">
                <a:solidFill>
                  <a:srgbClr val="384B59"/>
                </a:solidFill>
                <a:latin typeface="Canva Sans"/>
                <a:ea typeface="Canva Sans"/>
                <a:cs typeface="Canva Sans"/>
                <a:sym typeface="Canva Sans"/>
              </a:rPr>
              <a:t>An individual whose only interest in a reporting company is a future interest through a right of inheritance; or </a:t>
            </a:r>
          </a:p>
        </p:txBody>
      </p:sp>
      <p:sp>
        <p:nvSpPr>
          <p:cNvPr id="22" name="Freeform 22"/>
          <p:cNvSpPr/>
          <p:nvPr/>
        </p:nvSpPr>
        <p:spPr>
          <a:xfrm>
            <a:off x="753086" y="6444669"/>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p:cNvSpPr txBox="1"/>
          <p:nvPr/>
        </p:nvSpPr>
        <p:spPr>
          <a:xfrm>
            <a:off x="1136689" y="7141475"/>
            <a:ext cx="13645237" cy="727104"/>
          </a:xfrm>
          <a:prstGeom prst="rect">
            <a:avLst/>
          </a:prstGeom>
        </p:spPr>
        <p:txBody>
          <a:bodyPr lIns="0" tIns="0" rIns="0" bIns="0" rtlCol="0" anchor="t">
            <a:spAutoFit/>
          </a:bodyPr>
          <a:lstStyle/>
          <a:p>
            <a:pPr marL="0" lvl="0" indent="0" algn="just">
              <a:lnSpc>
                <a:spcPts val="2973"/>
              </a:lnSpc>
              <a:spcBef>
                <a:spcPct val="0"/>
              </a:spcBef>
            </a:pPr>
            <a:r>
              <a:rPr lang="en-US" sz="2123">
                <a:solidFill>
                  <a:srgbClr val="384B59"/>
                </a:solidFill>
                <a:latin typeface="Canva Sans"/>
                <a:ea typeface="Canva Sans"/>
                <a:cs typeface="Canva Sans"/>
                <a:sym typeface="Canva Sans"/>
              </a:rPr>
              <a:t>An individual who is a creditor of the reporting company and qualifies as a beneficial owner solely through the rights or interests for the payment of a predetermined sum of money. </a:t>
            </a:r>
          </a:p>
        </p:txBody>
      </p:sp>
      <p:sp>
        <p:nvSpPr>
          <p:cNvPr id="24" name="Freeform 24"/>
          <p:cNvSpPr/>
          <p:nvPr/>
        </p:nvSpPr>
        <p:spPr>
          <a:xfrm>
            <a:off x="743188" y="7195027"/>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3361"/>
            <a:ext cx="10044872" cy="1081733"/>
            <a:chOff x="0" y="0"/>
            <a:chExt cx="3269686" cy="341881"/>
          </a:xfrm>
        </p:grpSpPr>
        <p:sp>
          <p:nvSpPr>
            <p:cNvPr id="3" name="Freeform 3"/>
            <p:cNvSpPr/>
            <p:nvPr/>
          </p:nvSpPr>
          <p:spPr>
            <a:xfrm>
              <a:off x="0" y="0"/>
              <a:ext cx="3269686" cy="341881"/>
            </a:xfrm>
            <a:custGeom>
              <a:avLst/>
              <a:gdLst/>
              <a:ahLst/>
              <a:cxnLst/>
              <a:rect l="l" t="t" r="r" b="b"/>
              <a:pathLst>
                <a:path w="3269686" h="341881">
                  <a:moveTo>
                    <a:pt x="31430" y="0"/>
                  </a:moveTo>
                  <a:lnTo>
                    <a:pt x="3238255" y="0"/>
                  </a:lnTo>
                  <a:cubicBezTo>
                    <a:pt x="3246591" y="0"/>
                    <a:pt x="3254586" y="3311"/>
                    <a:pt x="3260480" y="9206"/>
                  </a:cubicBezTo>
                  <a:cubicBezTo>
                    <a:pt x="3266374" y="15100"/>
                    <a:pt x="3269686" y="23094"/>
                    <a:pt x="3269686" y="31430"/>
                  </a:cubicBezTo>
                  <a:lnTo>
                    <a:pt x="3269686" y="310451"/>
                  </a:lnTo>
                  <a:cubicBezTo>
                    <a:pt x="3269686" y="318787"/>
                    <a:pt x="3266374" y="326781"/>
                    <a:pt x="3260480" y="332675"/>
                  </a:cubicBezTo>
                  <a:cubicBezTo>
                    <a:pt x="3254586" y="338570"/>
                    <a:pt x="3246591" y="341881"/>
                    <a:pt x="3238255" y="341881"/>
                  </a:cubicBezTo>
                  <a:lnTo>
                    <a:pt x="31430" y="341881"/>
                  </a:lnTo>
                  <a:cubicBezTo>
                    <a:pt x="23094" y="341881"/>
                    <a:pt x="15100" y="338570"/>
                    <a:pt x="9206" y="332675"/>
                  </a:cubicBezTo>
                  <a:cubicBezTo>
                    <a:pt x="3311" y="326781"/>
                    <a:pt x="0" y="318787"/>
                    <a:pt x="0" y="310451"/>
                  </a:cubicBezTo>
                  <a:lnTo>
                    <a:pt x="0" y="31430"/>
                  </a:lnTo>
                  <a:cubicBezTo>
                    <a:pt x="0" y="23094"/>
                    <a:pt x="3311" y="15100"/>
                    <a:pt x="9206" y="9206"/>
                  </a:cubicBezTo>
                  <a:cubicBezTo>
                    <a:pt x="15100" y="3311"/>
                    <a:pt x="23094" y="0"/>
                    <a:pt x="31430" y="0"/>
                  </a:cubicBezTo>
                  <a:close/>
                </a:path>
              </a:pathLst>
            </a:custGeom>
            <a:solidFill>
              <a:srgbClr val="0EADCB"/>
            </a:solidFill>
          </p:spPr>
          <p:txBody>
            <a:bodyPr/>
            <a:lstStyle/>
            <a:p>
              <a:endParaRPr lang="en-US"/>
            </a:p>
          </p:txBody>
        </p:sp>
        <p:sp>
          <p:nvSpPr>
            <p:cNvPr id="4" name="TextBox 4"/>
            <p:cNvSpPr txBox="1"/>
            <p:nvPr/>
          </p:nvSpPr>
          <p:spPr>
            <a:xfrm>
              <a:off x="0" y="-28575"/>
              <a:ext cx="3269686"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245230" y="2704647"/>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TextBox 12"/>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3" name="TextBox 13"/>
          <p:cNvSpPr txBox="1"/>
          <p:nvPr/>
        </p:nvSpPr>
        <p:spPr>
          <a:xfrm>
            <a:off x="245230" y="1499113"/>
            <a:ext cx="7567687" cy="63765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Who is exempted from the CTA? </a:t>
            </a:r>
          </a:p>
        </p:txBody>
      </p:sp>
      <p:sp>
        <p:nvSpPr>
          <p:cNvPr id="14" name="TextBox 14"/>
          <p:cNvSpPr txBox="1"/>
          <p:nvPr/>
        </p:nvSpPr>
        <p:spPr>
          <a:xfrm>
            <a:off x="780898" y="2683995"/>
            <a:ext cx="14213326"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While large organisations are generally exempt from reporting requirements, all companies should nonetheless perform an analysis to determine whether they meet the technical requirements for exemptions to apply. </a:t>
            </a:r>
          </a:p>
        </p:txBody>
      </p:sp>
      <p:sp>
        <p:nvSpPr>
          <p:cNvPr id="15" name="TextBox 15"/>
          <p:cNvSpPr txBox="1"/>
          <p:nvPr/>
        </p:nvSpPr>
        <p:spPr>
          <a:xfrm>
            <a:off x="780898" y="4011174"/>
            <a:ext cx="14213326" cy="18415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The CTA has 23 exemptions for companies to consider when determining whether or not the company must file a BOI Report. </a:t>
            </a:r>
          </a:p>
          <a:p>
            <a:pPr marL="0" lvl="0" indent="0" algn="just">
              <a:lnSpc>
                <a:spcPts val="2973"/>
              </a:lnSpc>
              <a:spcBef>
                <a:spcPct val="0"/>
              </a:spcBef>
            </a:pPr>
            <a:endParaRPr lang="en-US" sz="2123" u="none" strike="noStrike">
              <a:solidFill>
                <a:srgbClr val="384B59"/>
              </a:solidFill>
              <a:latin typeface="Canva Sans"/>
              <a:ea typeface="Canva Sans"/>
              <a:cs typeface="Canva Sans"/>
              <a:sym typeface="Canva Sans"/>
            </a:endParaRPr>
          </a:p>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For example, there are exemptions for public companies, large operating companies, investment companies and advisers, and subsidiaries of certain exempt entities (as described in further detail below). </a:t>
            </a:r>
          </a:p>
        </p:txBody>
      </p:sp>
      <p:sp>
        <p:nvSpPr>
          <p:cNvPr id="16" name="Freeform 16"/>
          <p:cNvSpPr/>
          <p:nvPr/>
        </p:nvSpPr>
        <p:spPr>
          <a:xfrm>
            <a:off x="245230" y="3954954"/>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245230" y="5113769"/>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0279"/>
            <a:ext cx="6941062" cy="1081733"/>
            <a:chOff x="0" y="0"/>
            <a:chExt cx="2410465" cy="341881"/>
          </a:xfrm>
        </p:grpSpPr>
        <p:sp>
          <p:nvSpPr>
            <p:cNvPr id="3" name="Freeform 3"/>
            <p:cNvSpPr/>
            <p:nvPr/>
          </p:nvSpPr>
          <p:spPr>
            <a:xfrm>
              <a:off x="0" y="0"/>
              <a:ext cx="2410465" cy="341881"/>
            </a:xfrm>
            <a:custGeom>
              <a:avLst/>
              <a:gdLst/>
              <a:ahLst/>
              <a:cxnLst/>
              <a:rect l="l" t="t" r="r" b="b"/>
              <a:pathLst>
                <a:path w="2410465" h="341881">
                  <a:moveTo>
                    <a:pt x="42634" y="0"/>
                  </a:moveTo>
                  <a:lnTo>
                    <a:pt x="2367831" y="0"/>
                  </a:lnTo>
                  <a:cubicBezTo>
                    <a:pt x="2379139" y="0"/>
                    <a:pt x="2389982" y="4492"/>
                    <a:pt x="2397978" y="12487"/>
                  </a:cubicBezTo>
                  <a:cubicBezTo>
                    <a:pt x="2405973" y="20482"/>
                    <a:pt x="2410465" y="31326"/>
                    <a:pt x="2410465" y="42634"/>
                  </a:cubicBezTo>
                  <a:lnTo>
                    <a:pt x="2410465" y="299247"/>
                  </a:lnTo>
                  <a:cubicBezTo>
                    <a:pt x="2410465" y="310555"/>
                    <a:pt x="2405973" y="321399"/>
                    <a:pt x="2397978" y="329394"/>
                  </a:cubicBezTo>
                  <a:cubicBezTo>
                    <a:pt x="2389982" y="337389"/>
                    <a:pt x="2379139" y="341881"/>
                    <a:pt x="2367831" y="341881"/>
                  </a:cubicBezTo>
                  <a:lnTo>
                    <a:pt x="42634" y="341881"/>
                  </a:lnTo>
                  <a:cubicBezTo>
                    <a:pt x="31326" y="341881"/>
                    <a:pt x="20482" y="337389"/>
                    <a:pt x="12487" y="329394"/>
                  </a:cubicBezTo>
                  <a:cubicBezTo>
                    <a:pt x="4492" y="321399"/>
                    <a:pt x="0" y="310555"/>
                    <a:pt x="0" y="299247"/>
                  </a:cubicBezTo>
                  <a:lnTo>
                    <a:pt x="0" y="42634"/>
                  </a:lnTo>
                  <a:cubicBezTo>
                    <a:pt x="0" y="31326"/>
                    <a:pt x="4492" y="20482"/>
                    <a:pt x="12487" y="12487"/>
                  </a:cubicBezTo>
                  <a:cubicBezTo>
                    <a:pt x="20482" y="4492"/>
                    <a:pt x="31326" y="0"/>
                    <a:pt x="42634" y="0"/>
                  </a:cubicBezTo>
                  <a:close/>
                </a:path>
              </a:pathLst>
            </a:custGeom>
            <a:solidFill>
              <a:srgbClr val="0EADCB"/>
            </a:solidFill>
          </p:spPr>
          <p:txBody>
            <a:bodyPr/>
            <a:lstStyle/>
            <a:p>
              <a:endParaRPr lang="en-US"/>
            </a:p>
          </p:txBody>
        </p:sp>
        <p:sp>
          <p:nvSpPr>
            <p:cNvPr id="4" name="TextBox 4"/>
            <p:cNvSpPr txBox="1"/>
            <p:nvPr/>
          </p:nvSpPr>
          <p:spPr>
            <a:xfrm>
              <a:off x="0" y="-28575"/>
              <a:ext cx="2410465"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2931" r="-12931" b="-25863"/>
              </a:stretch>
            </a:blipFill>
          </p:spPr>
          <p:txBody>
            <a:bodyPr/>
            <a:lstStyle/>
            <a:p>
              <a:endParaRPr lang="en-US"/>
            </a:p>
          </p:txBody>
        </p:sp>
      </p:grpSp>
      <p:sp>
        <p:nvSpPr>
          <p:cNvPr id="9" name="Freeform 9"/>
          <p:cNvSpPr/>
          <p:nvPr/>
        </p:nvSpPr>
        <p:spPr>
          <a:xfrm>
            <a:off x="176471" y="2813065"/>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Freeform 12"/>
          <p:cNvSpPr/>
          <p:nvPr/>
        </p:nvSpPr>
        <p:spPr>
          <a:xfrm>
            <a:off x="765309" y="3514692"/>
            <a:ext cx="289483" cy="295014"/>
          </a:xfrm>
          <a:custGeom>
            <a:avLst/>
            <a:gdLst/>
            <a:ahLst/>
            <a:cxnLst/>
            <a:rect l="l" t="t" r="r" b="b"/>
            <a:pathLst>
              <a:path w="289483" h="295014">
                <a:moveTo>
                  <a:pt x="0" y="0"/>
                </a:moveTo>
                <a:lnTo>
                  <a:pt x="289483" y="0"/>
                </a:lnTo>
                <a:lnTo>
                  <a:pt x="289483" y="295014"/>
                </a:lnTo>
                <a:lnTo>
                  <a:pt x="0" y="295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764437" y="4864817"/>
            <a:ext cx="290354" cy="294901"/>
          </a:xfrm>
          <a:custGeom>
            <a:avLst/>
            <a:gdLst/>
            <a:ahLst/>
            <a:cxnLst/>
            <a:rect l="l" t="t" r="r" b="b"/>
            <a:pathLst>
              <a:path w="290354" h="294901">
                <a:moveTo>
                  <a:pt x="0" y="0"/>
                </a:moveTo>
                <a:lnTo>
                  <a:pt x="290355" y="0"/>
                </a:lnTo>
                <a:lnTo>
                  <a:pt x="290355" y="294901"/>
                </a:lnTo>
                <a:lnTo>
                  <a:pt x="0" y="29490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Freeform 14"/>
          <p:cNvSpPr/>
          <p:nvPr/>
        </p:nvSpPr>
        <p:spPr>
          <a:xfrm>
            <a:off x="764437" y="5952201"/>
            <a:ext cx="290354" cy="294651"/>
          </a:xfrm>
          <a:custGeom>
            <a:avLst/>
            <a:gdLst/>
            <a:ahLst/>
            <a:cxnLst/>
            <a:rect l="l" t="t" r="r" b="b"/>
            <a:pathLst>
              <a:path w="290354" h="294651">
                <a:moveTo>
                  <a:pt x="0" y="0"/>
                </a:moveTo>
                <a:lnTo>
                  <a:pt x="290355" y="0"/>
                </a:lnTo>
                <a:lnTo>
                  <a:pt x="290355" y="294652"/>
                </a:lnTo>
                <a:lnTo>
                  <a:pt x="0" y="294652"/>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5" name="TextBox 15"/>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6" name="TextBox 16"/>
          <p:cNvSpPr txBox="1"/>
          <p:nvPr/>
        </p:nvSpPr>
        <p:spPr>
          <a:xfrm>
            <a:off x="176471" y="1571887"/>
            <a:ext cx="6462266" cy="637656"/>
          </a:xfrm>
          <a:prstGeom prst="rect">
            <a:avLst/>
          </a:prstGeom>
        </p:spPr>
        <p:txBody>
          <a:bodyPr lIns="0" tIns="0" rIns="0" bIns="0" rtlCol="0" anchor="t">
            <a:spAutoFit/>
          </a:bodyPr>
          <a:lstStyle/>
          <a:p>
            <a:pPr marL="0" lvl="0" indent="0" algn="l">
              <a:lnSpc>
                <a:spcPts val="5278"/>
              </a:lnSpc>
              <a:spcBef>
                <a:spcPct val="0"/>
              </a:spcBef>
            </a:pPr>
            <a:r>
              <a:rPr lang="en-US" sz="3770">
                <a:solidFill>
                  <a:srgbClr val="384B59"/>
                </a:solidFill>
                <a:latin typeface="Canva Sans Bold"/>
                <a:ea typeface="Canva Sans Bold"/>
                <a:cs typeface="Canva Sans Bold"/>
                <a:sym typeface="Canva Sans Bold"/>
              </a:rPr>
              <a:t>Large operating companies </a:t>
            </a:r>
          </a:p>
        </p:txBody>
      </p:sp>
      <p:sp>
        <p:nvSpPr>
          <p:cNvPr id="17" name="TextBox 17"/>
          <p:cNvSpPr txBox="1"/>
          <p:nvPr/>
        </p:nvSpPr>
        <p:spPr>
          <a:xfrm>
            <a:off x="764437" y="2830513"/>
            <a:ext cx="6941062" cy="355629"/>
          </a:xfrm>
          <a:prstGeom prst="rect">
            <a:avLst/>
          </a:prstGeom>
        </p:spPr>
        <p:txBody>
          <a:bodyPr wrap="square" lIns="0" tIns="0" rIns="0" bIns="0" rtlCol="0" anchor="t">
            <a:spAutoFit/>
          </a:bodyPr>
          <a:lstStyle/>
          <a:p>
            <a:pPr marL="0" lvl="0" indent="0" algn="just">
              <a:lnSpc>
                <a:spcPts val="2973"/>
              </a:lnSpc>
              <a:spcBef>
                <a:spcPct val="0"/>
              </a:spcBef>
            </a:pPr>
            <a:r>
              <a:rPr lang="en-US" sz="2123" u="none" strike="noStrike" dirty="0">
                <a:solidFill>
                  <a:srgbClr val="384B59"/>
                </a:solidFill>
                <a:latin typeface="Canva Sans"/>
                <a:ea typeface="Canva Sans"/>
                <a:cs typeface="Canva Sans"/>
                <a:sym typeface="Canva Sans"/>
              </a:rPr>
              <a:t>To qualify for this exemption, the entity must :</a:t>
            </a:r>
          </a:p>
        </p:txBody>
      </p:sp>
      <p:sp>
        <p:nvSpPr>
          <p:cNvPr id="18" name="TextBox 18"/>
          <p:cNvSpPr txBox="1"/>
          <p:nvPr/>
        </p:nvSpPr>
        <p:spPr>
          <a:xfrm>
            <a:off x="1171457" y="3438492"/>
            <a:ext cx="12764051"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have more than 20 full-time employees in the United States (a full-time employee generally means anyone employed an average of at least 30 service hours per week or 130 service hours per month)</a:t>
            </a:r>
          </a:p>
        </p:txBody>
      </p:sp>
      <p:sp>
        <p:nvSpPr>
          <p:cNvPr id="19" name="TextBox 19"/>
          <p:cNvSpPr txBox="1"/>
          <p:nvPr/>
        </p:nvSpPr>
        <p:spPr>
          <a:xfrm>
            <a:off x="1171457" y="4784721"/>
            <a:ext cx="12764051"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have an operating presence at a physical office, owned or leased by the exempted reporting company but not shared with non-affiliates within the United States, and </a:t>
            </a:r>
          </a:p>
        </p:txBody>
      </p:sp>
      <p:sp>
        <p:nvSpPr>
          <p:cNvPr id="20" name="TextBox 20"/>
          <p:cNvSpPr txBox="1"/>
          <p:nvPr/>
        </p:nvSpPr>
        <p:spPr>
          <a:xfrm>
            <a:off x="1171457" y="5864250"/>
            <a:ext cx="12764051"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report more than $5 million in gross receipts or sales (net of returns and allowances) in the prior year, excluding gross receipts or sales from sources outside the United States.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7957"/>
            <a:ext cx="11342748" cy="1081733"/>
            <a:chOff x="0" y="0"/>
            <a:chExt cx="3857506" cy="341881"/>
          </a:xfrm>
        </p:grpSpPr>
        <p:sp>
          <p:nvSpPr>
            <p:cNvPr id="3" name="Freeform 3"/>
            <p:cNvSpPr/>
            <p:nvPr/>
          </p:nvSpPr>
          <p:spPr>
            <a:xfrm>
              <a:off x="0" y="0"/>
              <a:ext cx="3857506" cy="341881"/>
            </a:xfrm>
            <a:custGeom>
              <a:avLst/>
              <a:gdLst/>
              <a:ahLst/>
              <a:cxnLst/>
              <a:rect l="l" t="t" r="r" b="b"/>
              <a:pathLst>
                <a:path w="3857506" h="341881">
                  <a:moveTo>
                    <a:pt x="26641" y="0"/>
                  </a:moveTo>
                  <a:lnTo>
                    <a:pt x="3830865" y="0"/>
                  </a:lnTo>
                  <a:cubicBezTo>
                    <a:pt x="3845578" y="0"/>
                    <a:pt x="3857506" y="11927"/>
                    <a:pt x="3857506" y="26641"/>
                  </a:cubicBezTo>
                  <a:lnTo>
                    <a:pt x="3857506" y="315240"/>
                  </a:lnTo>
                  <a:cubicBezTo>
                    <a:pt x="3857506" y="329954"/>
                    <a:pt x="3845578" y="341881"/>
                    <a:pt x="3830865" y="341881"/>
                  </a:cubicBezTo>
                  <a:lnTo>
                    <a:pt x="26641" y="341881"/>
                  </a:lnTo>
                  <a:cubicBezTo>
                    <a:pt x="11927" y="341881"/>
                    <a:pt x="0" y="329954"/>
                    <a:pt x="0" y="315240"/>
                  </a:cubicBezTo>
                  <a:lnTo>
                    <a:pt x="0" y="26641"/>
                  </a:lnTo>
                  <a:cubicBezTo>
                    <a:pt x="0" y="11927"/>
                    <a:pt x="11927" y="0"/>
                    <a:pt x="26641" y="0"/>
                  </a:cubicBezTo>
                  <a:close/>
                </a:path>
              </a:pathLst>
            </a:custGeom>
            <a:solidFill>
              <a:srgbClr val="0EADCB"/>
            </a:solidFill>
          </p:spPr>
          <p:txBody>
            <a:bodyPr/>
            <a:lstStyle/>
            <a:p>
              <a:endParaRPr lang="en-US"/>
            </a:p>
          </p:txBody>
        </p:sp>
        <p:sp>
          <p:nvSpPr>
            <p:cNvPr id="4" name="TextBox 4"/>
            <p:cNvSpPr txBox="1"/>
            <p:nvPr/>
          </p:nvSpPr>
          <p:spPr>
            <a:xfrm>
              <a:off x="0" y="-28575"/>
              <a:ext cx="3857506"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279459" y="2725263"/>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Freeform 12"/>
          <p:cNvSpPr/>
          <p:nvPr/>
        </p:nvSpPr>
        <p:spPr>
          <a:xfrm>
            <a:off x="857250" y="3390586"/>
            <a:ext cx="289483" cy="295014"/>
          </a:xfrm>
          <a:custGeom>
            <a:avLst/>
            <a:gdLst/>
            <a:ahLst/>
            <a:cxnLst/>
            <a:rect l="l" t="t" r="r" b="b"/>
            <a:pathLst>
              <a:path w="289483" h="295014">
                <a:moveTo>
                  <a:pt x="0" y="0"/>
                </a:moveTo>
                <a:lnTo>
                  <a:pt x="289483" y="0"/>
                </a:lnTo>
                <a:lnTo>
                  <a:pt x="289483" y="295014"/>
                </a:lnTo>
                <a:lnTo>
                  <a:pt x="0" y="295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857250" y="4295200"/>
            <a:ext cx="290354" cy="294901"/>
          </a:xfrm>
          <a:custGeom>
            <a:avLst/>
            <a:gdLst/>
            <a:ahLst/>
            <a:cxnLst/>
            <a:rect l="l" t="t" r="r" b="b"/>
            <a:pathLst>
              <a:path w="290354" h="294901">
                <a:moveTo>
                  <a:pt x="0" y="0"/>
                </a:moveTo>
                <a:lnTo>
                  <a:pt x="290354" y="0"/>
                </a:lnTo>
                <a:lnTo>
                  <a:pt x="290354" y="294900"/>
                </a:lnTo>
                <a:lnTo>
                  <a:pt x="0" y="2949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5" name="TextBox 15"/>
          <p:cNvSpPr txBox="1"/>
          <p:nvPr/>
        </p:nvSpPr>
        <p:spPr>
          <a:xfrm>
            <a:off x="135489" y="1537213"/>
            <a:ext cx="11207260" cy="63765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Public companies (securities reporting issuers) </a:t>
            </a:r>
          </a:p>
        </p:txBody>
      </p:sp>
      <p:sp>
        <p:nvSpPr>
          <p:cNvPr id="16" name="TextBox 16"/>
          <p:cNvSpPr txBox="1"/>
          <p:nvPr/>
        </p:nvSpPr>
        <p:spPr>
          <a:xfrm>
            <a:off x="857250" y="2742711"/>
            <a:ext cx="7677150" cy="355629"/>
          </a:xfrm>
          <a:prstGeom prst="rect">
            <a:avLst/>
          </a:prstGeom>
        </p:spPr>
        <p:txBody>
          <a:bodyPr wrap="square" lIns="0" tIns="0" rIns="0" bIns="0" rtlCol="0" anchor="t">
            <a:spAutoFit/>
          </a:bodyPr>
          <a:lstStyle/>
          <a:p>
            <a:pPr marL="0" lvl="0" indent="0" algn="just">
              <a:lnSpc>
                <a:spcPts val="2973"/>
              </a:lnSpc>
              <a:spcBef>
                <a:spcPct val="0"/>
              </a:spcBef>
            </a:pPr>
            <a:r>
              <a:rPr lang="en-US" sz="2123" u="none" strike="noStrike" dirty="0">
                <a:solidFill>
                  <a:srgbClr val="384B59"/>
                </a:solidFill>
                <a:latin typeface="Canva Sans"/>
                <a:ea typeface="Canva Sans"/>
                <a:cs typeface="Canva Sans"/>
                <a:sym typeface="Canva Sans"/>
              </a:rPr>
              <a:t>To qualify for this exemption, the entity must be:</a:t>
            </a:r>
          </a:p>
        </p:txBody>
      </p:sp>
      <p:sp>
        <p:nvSpPr>
          <p:cNvPr id="17" name="TextBox 17"/>
          <p:cNvSpPr txBox="1"/>
          <p:nvPr/>
        </p:nvSpPr>
        <p:spPr>
          <a:xfrm>
            <a:off x="1353038" y="3302998"/>
            <a:ext cx="12830874"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 issuer of a class of securities registered under Section 12 of the Securities Exchange Act of 1934, as amended (the Exchange Act) or </a:t>
            </a:r>
          </a:p>
        </p:txBody>
      </p:sp>
      <p:sp>
        <p:nvSpPr>
          <p:cNvPr id="18" name="TextBox 18"/>
          <p:cNvSpPr txBox="1"/>
          <p:nvPr/>
        </p:nvSpPr>
        <p:spPr>
          <a:xfrm>
            <a:off x="1353038" y="4207498"/>
            <a:ext cx="12830874" cy="355629"/>
          </a:xfrm>
          <a:prstGeom prst="rect">
            <a:avLst/>
          </a:prstGeom>
        </p:spPr>
        <p:txBody>
          <a:bodyPr lIns="0" tIns="0" rIns="0" bIns="0" rtlCol="0" anchor="t">
            <a:spAutoFit/>
          </a:bodyPr>
          <a:lstStyle/>
          <a:p>
            <a:pPr marL="0" lvl="0" indent="0" algn="just">
              <a:lnSpc>
                <a:spcPts val="2973"/>
              </a:lnSpc>
              <a:spcBef>
                <a:spcPct val="0"/>
              </a:spcBef>
            </a:pPr>
            <a:r>
              <a:rPr lang="en-US" sz="2123">
                <a:solidFill>
                  <a:srgbClr val="384B59"/>
                </a:solidFill>
                <a:latin typeface="Canva Sans"/>
                <a:ea typeface="Canva Sans"/>
                <a:cs typeface="Canva Sans"/>
                <a:sym typeface="Canva Sans"/>
              </a:rPr>
              <a:t>required to file supplementary and periodic information under Section 15(d) of the Exchange Act.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7957"/>
            <a:ext cx="11168919" cy="1081733"/>
            <a:chOff x="0" y="0"/>
            <a:chExt cx="3802568" cy="341881"/>
          </a:xfrm>
        </p:grpSpPr>
        <p:sp>
          <p:nvSpPr>
            <p:cNvPr id="3" name="Freeform 3"/>
            <p:cNvSpPr/>
            <p:nvPr/>
          </p:nvSpPr>
          <p:spPr>
            <a:xfrm>
              <a:off x="0" y="0"/>
              <a:ext cx="3802568" cy="341881"/>
            </a:xfrm>
            <a:custGeom>
              <a:avLst/>
              <a:gdLst/>
              <a:ahLst/>
              <a:cxnLst/>
              <a:rect l="l" t="t" r="r" b="b"/>
              <a:pathLst>
                <a:path w="3802568" h="341881">
                  <a:moveTo>
                    <a:pt x="27026" y="0"/>
                  </a:moveTo>
                  <a:lnTo>
                    <a:pt x="3775542" y="0"/>
                  </a:lnTo>
                  <a:cubicBezTo>
                    <a:pt x="3790468" y="0"/>
                    <a:pt x="3802568" y="12100"/>
                    <a:pt x="3802568" y="27026"/>
                  </a:cubicBezTo>
                  <a:lnTo>
                    <a:pt x="3802568" y="314855"/>
                  </a:lnTo>
                  <a:cubicBezTo>
                    <a:pt x="3802568" y="322023"/>
                    <a:pt x="3799720" y="328897"/>
                    <a:pt x="3794652" y="333965"/>
                  </a:cubicBezTo>
                  <a:cubicBezTo>
                    <a:pt x="3789583" y="339034"/>
                    <a:pt x="3782709" y="341881"/>
                    <a:pt x="3775542" y="341881"/>
                  </a:cubicBezTo>
                  <a:lnTo>
                    <a:pt x="27026" y="341881"/>
                  </a:lnTo>
                  <a:cubicBezTo>
                    <a:pt x="12100" y="341881"/>
                    <a:pt x="0" y="329781"/>
                    <a:pt x="0" y="314855"/>
                  </a:cubicBezTo>
                  <a:lnTo>
                    <a:pt x="0" y="27026"/>
                  </a:lnTo>
                  <a:cubicBezTo>
                    <a:pt x="0" y="12100"/>
                    <a:pt x="12100" y="0"/>
                    <a:pt x="27026" y="0"/>
                  </a:cubicBezTo>
                  <a:close/>
                </a:path>
              </a:pathLst>
            </a:custGeom>
            <a:solidFill>
              <a:srgbClr val="0EADCB"/>
            </a:solidFill>
          </p:spPr>
          <p:txBody>
            <a:bodyPr/>
            <a:lstStyle/>
            <a:p>
              <a:endParaRPr lang="en-US"/>
            </a:p>
          </p:txBody>
        </p:sp>
        <p:sp>
          <p:nvSpPr>
            <p:cNvPr id="4" name="TextBox 4"/>
            <p:cNvSpPr txBox="1"/>
            <p:nvPr/>
          </p:nvSpPr>
          <p:spPr>
            <a:xfrm>
              <a:off x="0" y="-28575"/>
              <a:ext cx="3802568"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279459" y="2813065"/>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TextBox 12"/>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3" name="TextBox 13"/>
          <p:cNvSpPr txBox="1"/>
          <p:nvPr/>
        </p:nvSpPr>
        <p:spPr>
          <a:xfrm>
            <a:off x="135489" y="1586658"/>
            <a:ext cx="10922273" cy="63765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Investment companies or investment advisers </a:t>
            </a:r>
          </a:p>
        </p:txBody>
      </p:sp>
      <p:sp>
        <p:nvSpPr>
          <p:cNvPr id="14" name="TextBox 14"/>
          <p:cNvSpPr txBox="1"/>
          <p:nvPr/>
        </p:nvSpPr>
        <p:spPr>
          <a:xfrm>
            <a:off x="857250" y="2830513"/>
            <a:ext cx="9048750" cy="355629"/>
          </a:xfrm>
          <a:prstGeom prst="rect">
            <a:avLst/>
          </a:prstGeom>
        </p:spPr>
        <p:txBody>
          <a:bodyPr wrap="square" lIns="0" tIns="0" rIns="0" bIns="0" rtlCol="0" anchor="t">
            <a:spAutoFit/>
          </a:bodyPr>
          <a:lstStyle/>
          <a:p>
            <a:pPr marL="0" lvl="0" indent="0" algn="just">
              <a:lnSpc>
                <a:spcPts val="2973"/>
              </a:lnSpc>
              <a:spcBef>
                <a:spcPct val="0"/>
              </a:spcBef>
            </a:pPr>
            <a:r>
              <a:rPr lang="en-US" sz="2123" u="none" strike="noStrike" dirty="0">
                <a:solidFill>
                  <a:srgbClr val="384B59"/>
                </a:solidFill>
                <a:latin typeface="Canva Sans"/>
                <a:ea typeface="Canva Sans"/>
                <a:cs typeface="Canva Sans"/>
                <a:sym typeface="Canva Sans"/>
              </a:rPr>
              <a:t>To qualify for this exemption, the entity has to be either:</a:t>
            </a:r>
          </a:p>
        </p:txBody>
      </p:sp>
      <p:sp>
        <p:nvSpPr>
          <p:cNvPr id="15" name="Freeform 15"/>
          <p:cNvSpPr/>
          <p:nvPr/>
        </p:nvSpPr>
        <p:spPr>
          <a:xfrm>
            <a:off x="857250" y="3482078"/>
            <a:ext cx="289483" cy="295014"/>
          </a:xfrm>
          <a:custGeom>
            <a:avLst/>
            <a:gdLst/>
            <a:ahLst/>
            <a:cxnLst/>
            <a:rect l="l" t="t" r="r" b="b"/>
            <a:pathLst>
              <a:path w="289483" h="295014">
                <a:moveTo>
                  <a:pt x="0" y="0"/>
                </a:moveTo>
                <a:lnTo>
                  <a:pt x="289483" y="0"/>
                </a:lnTo>
                <a:lnTo>
                  <a:pt x="289483" y="295014"/>
                </a:lnTo>
                <a:lnTo>
                  <a:pt x="0" y="295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1330947" y="3394490"/>
            <a:ext cx="13242466"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 investment company as per Section 3 of the Investment Company Act of 1940 (the Investment Company Act) or</a:t>
            </a:r>
          </a:p>
        </p:txBody>
      </p:sp>
      <p:sp>
        <p:nvSpPr>
          <p:cNvPr id="17" name="Freeform 17"/>
          <p:cNvSpPr/>
          <p:nvPr/>
        </p:nvSpPr>
        <p:spPr>
          <a:xfrm>
            <a:off x="857250" y="4424792"/>
            <a:ext cx="290354" cy="294901"/>
          </a:xfrm>
          <a:custGeom>
            <a:avLst/>
            <a:gdLst/>
            <a:ahLst/>
            <a:cxnLst/>
            <a:rect l="l" t="t" r="r" b="b"/>
            <a:pathLst>
              <a:path w="290354" h="294901">
                <a:moveTo>
                  <a:pt x="0" y="0"/>
                </a:moveTo>
                <a:lnTo>
                  <a:pt x="290354" y="0"/>
                </a:lnTo>
                <a:lnTo>
                  <a:pt x="290354" y="294901"/>
                </a:lnTo>
                <a:lnTo>
                  <a:pt x="0" y="29490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8" name="TextBox 18"/>
          <p:cNvSpPr txBox="1"/>
          <p:nvPr/>
        </p:nvSpPr>
        <p:spPr>
          <a:xfrm>
            <a:off x="1330947" y="4375378"/>
            <a:ext cx="12981012"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 investment adviser as per Section 202 of the Investment Advisers Act of 1940 (the Advisers Act). </a:t>
            </a:r>
          </a:p>
        </p:txBody>
      </p:sp>
      <p:sp>
        <p:nvSpPr>
          <p:cNvPr id="19" name="TextBox 19"/>
          <p:cNvSpPr txBox="1"/>
          <p:nvPr/>
        </p:nvSpPr>
        <p:spPr>
          <a:xfrm>
            <a:off x="916266" y="5084331"/>
            <a:ext cx="11492136"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In addition, the entity must be registered with the SEC under either of these regulations. </a:t>
            </a:r>
          </a:p>
        </p:txBody>
      </p:sp>
      <p:sp>
        <p:nvSpPr>
          <p:cNvPr id="20" name="Freeform 20"/>
          <p:cNvSpPr/>
          <p:nvPr/>
        </p:nvSpPr>
        <p:spPr>
          <a:xfrm>
            <a:off x="279459" y="5066883"/>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3" name="Freeform 3"/>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3694076" y="82655"/>
            <a:ext cx="1483133" cy="148313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6" name="Freeform 6"/>
          <p:cNvSpPr/>
          <p:nvPr/>
        </p:nvSpPr>
        <p:spPr>
          <a:xfrm>
            <a:off x="279459" y="2813065"/>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0" y="1397957"/>
            <a:ext cx="7224786" cy="1081733"/>
            <a:chOff x="0" y="0"/>
            <a:chExt cx="2556026" cy="341881"/>
          </a:xfrm>
        </p:grpSpPr>
        <p:sp>
          <p:nvSpPr>
            <p:cNvPr id="8" name="Freeform 8"/>
            <p:cNvSpPr/>
            <p:nvPr/>
          </p:nvSpPr>
          <p:spPr>
            <a:xfrm>
              <a:off x="0" y="0"/>
              <a:ext cx="2556027" cy="341881"/>
            </a:xfrm>
            <a:custGeom>
              <a:avLst/>
              <a:gdLst/>
              <a:ahLst/>
              <a:cxnLst/>
              <a:rect l="l" t="t" r="r" b="b"/>
              <a:pathLst>
                <a:path w="2556027" h="341881">
                  <a:moveTo>
                    <a:pt x="40206" y="0"/>
                  </a:moveTo>
                  <a:lnTo>
                    <a:pt x="2515821" y="0"/>
                  </a:lnTo>
                  <a:cubicBezTo>
                    <a:pt x="2538026" y="0"/>
                    <a:pt x="2556027" y="18001"/>
                    <a:pt x="2556027" y="40206"/>
                  </a:cubicBezTo>
                  <a:lnTo>
                    <a:pt x="2556027" y="301675"/>
                  </a:lnTo>
                  <a:cubicBezTo>
                    <a:pt x="2556027" y="312339"/>
                    <a:pt x="2551791" y="322565"/>
                    <a:pt x="2544251" y="330105"/>
                  </a:cubicBezTo>
                  <a:cubicBezTo>
                    <a:pt x="2536710" y="337645"/>
                    <a:pt x="2526484" y="341881"/>
                    <a:pt x="2515821" y="341881"/>
                  </a:cubicBezTo>
                  <a:lnTo>
                    <a:pt x="40206" y="341881"/>
                  </a:lnTo>
                  <a:cubicBezTo>
                    <a:pt x="29542" y="341881"/>
                    <a:pt x="19316" y="337645"/>
                    <a:pt x="11776" y="330105"/>
                  </a:cubicBezTo>
                  <a:cubicBezTo>
                    <a:pt x="4236" y="322565"/>
                    <a:pt x="0" y="312339"/>
                    <a:pt x="0" y="301675"/>
                  </a:cubicBezTo>
                  <a:lnTo>
                    <a:pt x="0" y="40206"/>
                  </a:lnTo>
                  <a:cubicBezTo>
                    <a:pt x="0" y="29542"/>
                    <a:pt x="4236" y="19316"/>
                    <a:pt x="11776" y="11776"/>
                  </a:cubicBezTo>
                  <a:cubicBezTo>
                    <a:pt x="19316" y="4236"/>
                    <a:pt x="29542" y="0"/>
                    <a:pt x="40206" y="0"/>
                  </a:cubicBezTo>
                  <a:close/>
                </a:path>
              </a:pathLst>
            </a:custGeom>
            <a:solidFill>
              <a:srgbClr val="0EADCB"/>
            </a:solidFill>
          </p:spPr>
          <p:txBody>
            <a:bodyPr/>
            <a:lstStyle/>
            <a:p>
              <a:endParaRPr lang="en-US"/>
            </a:p>
          </p:txBody>
        </p:sp>
        <p:sp>
          <p:nvSpPr>
            <p:cNvPr id="9" name="TextBox 9"/>
            <p:cNvSpPr txBox="1"/>
            <p:nvPr/>
          </p:nvSpPr>
          <p:spPr>
            <a:xfrm>
              <a:off x="0" y="-28575"/>
              <a:ext cx="2556026" cy="370456"/>
            </a:xfrm>
            <a:prstGeom prst="rect">
              <a:avLst/>
            </a:prstGeom>
          </p:spPr>
          <p:txBody>
            <a:bodyPr lIns="50800" tIns="50800" rIns="50800" bIns="50800" rtlCol="0" anchor="ctr"/>
            <a:lstStyle/>
            <a:p>
              <a:pPr algn="ctr">
                <a:lnSpc>
                  <a:spcPts val="2239"/>
                </a:lnSpc>
              </a:pPr>
              <a:endParaRPr/>
            </a:p>
          </p:txBody>
        </p:sp>
      </p:grpSp>
      <p:sp>
        <p:nvSpPr>
          <p:cNvPr id="10" name="TextBox 10"/>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grpSp>
        <p:nvGrpSpPr>
          <p:cNvPr id="11" name="Group 11"/>
          <p:cNvGrpSpPr/>
          <p:nvPr/>
        </p:nvGrpSpPr>
        <p:grpSpPr>
          <a:xfrm>
            <a:off x="9403" y="8082700"/>
            <a:ext cx="15230597" cy="505801"/>
            <a:chOff x="0" y="0"/>
            <a:chExt cx="2831542" cy="94034"/>
          </a:xfrm>
        </p:grpSpPr>
        <p:sp>
          <p:nvSpPr>
            <p:cNvPr id="12" name="Freeform 12"/>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3" name="TextBox 13"/>
          <p:cNvSpPr txBox="1"/>
          <p:nvPr/>
        </p:nvSpPr>
        <p:spPr>
          <a:xfrm>
            <a:off x="135489" y="1586658"/>
            <a:ext cx="6883822" cy="63765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Venture capital fund advisers</a:t>
            </a:r>
          </a:p>
        </p:txBody>
      </p:sp>
      <p:sp>
        <p:nvSpPr>
          <p:cNvPr id="14" name="TextBox 14"/>
          <p:cNvSpPr txBox="1"/>
          <p:nvPr/>
        </p:nvSpPr>
        <p:spPr>
          <a:xfrm>
            <a:off x="955994" y="2830513"/>
            <a:ext cx="7224786" cy="355629"/>
          </a:xfrm>
          <a:prstGeom prst="rect">
            <a:avLst/>
          </a:prstGeom>
        </p:spPr>
        <p:txBody>
          <a:bodyPr wrap="square"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To qualify for this exemption, the entity must :</a:t>
            </a:r>
          </a:p>
        </p:txBody>
      </p:sp>
      <p:sp>
        <p:nvSpPr>
          <p:cNvPr id="15" name="Freeform 15"/>
          <p:cNvSpPr/>
          <p:nvPr/>
        </p:nvSpPr>
        <p:spPr>
          <a:xfrm>
            <a:off x="857250" y="3482078"/>
            <a:ext cx="289483" cy="295014"/>
          </a:xfrm>
          <a:custGeom>
            <a:avLst/>
            <a:gdLst/>
            <a:ahLst/>
            <a:cxnLst/>
            <a:rect l="l" t="t" r="r" b="b"/>
            <a:pathLst>
              <a:path w="289483" h="295014">
                <a:moveTo>
                  <a:pt x="0" y="0"/>
                </a:moveTo>
                <a:lnTo>
                  <a:pt x="289483" y="0"/>
                </a:lnTo>
                <a:lnTo>
                  <a:pt x="289483" y="295014"/>
                </a:lnTo>
                <a:lnTo>
                  <a:pt x="0" y="295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1387121" y="3432720"/>
            <a:ext cx="10024170"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be an investment adviser described in Section 203(l) of the Advisers Act, and </a:t>
            </a:r>
          </a:p>
        </p:txBody>
      </p:sp>
      <p:sp>
        <p:nvSpPr>
          <p:cNvPr id="17" name="Freeform 17"/>
          <p:cNvSpPr/>
          <p:nvPr/>
        </p:nvSpPr>
        <p:spPr>
          <a:xfrm>
            <a:off x="857250" y="4424792"/>
            <a:ext cx="290354" cy="294901"/>
          </a:xfrm>
          <a:custGeom>
            <a:avLst/>
            <a:gdLst/>
            <a:ahLst/>
            <a:cxnLst/>
            <a:rect l="l" t="t" r="r" b="b"/>
            <a:pathLst>
              <a:path w="290354" h="294901">
                <a:moveTo>
                  <a:pt x="0" y="0"/>
                </a:moveTo>
                <a:lnTo>
                  <a:pt x="290354" y="0"/>
                </a:lnTo>
                <a:lnTo>
                  <a:pt x="290354" y="294901"/>
                </a:lnTo>
                <a:lnTo>
                  <a:pt x="0" y="29490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8" name="TextBox 18"/>
          <p:cNvSpPr txBox="1"/>
          <p:nvPr/>
        </p:nvSpPr>
        <p:spPr>
          <a:xfrm>
            <a:off x="1387121" y="4397949"/>
            <a:ext cx="13051408"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have filed Item 10, Schedule A, and Schedule B of Part 1A of Form ADV, or any successor thereto, with the SEC. </a:t>
            </a:r>
          </a:p>
        </p:txBody>
      </p:sp>
      <p:sp>
        <p:nvSpPr>
          <p:cNvPr id="19" name="Freeform 19"/>
          <p:cNvSpPr/>
          <p:nvPr/>
        </p:nvSpPr>
        <p:spPr>
          <a:xfrm>
            <a:off x="279459" y="5291983"/>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20"/>
          <p:cNvSpPr txBox="1"/>
          <p:nvPr/>
        </p:nvSpPr>
        <p:spPr>
          <a:xfrm>
            <a:off x="955994" y="5372704"/>
            <a:ext cx="13482535"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This allows a CTA exemption for investment advisers exempt from full registration with the SEC but still reporting certain information on a shortened Form ADV.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7957"/>
            <a:ext cx="6855712" cy="1081733"/>
            <a:chOff x="0" y="0"/>
            <a:chExt cx="2439381" cy="341881"/>
          </a:xfrm>
        </p:grpSpPr>
        <p:sp>
          <p:nvSpPr>
            <p:cNvPr id="3" name="Freeform 3"/>
            <p:cNvSpPr/>
            <p:nvPr/>
          </p:nvSpPr>
          <p:spPr>
            <a:xfrm>
              <a:off x="0" y="0"/>
              <a:ext cx="2439381" cy="341881"/>
            </a:xfrm>
            <a:custGeom>
              <a:avLst/>
              <a:gdLst/>
              <a:ahLst/>
              <a:cxnLst/>
              <a:rect l="l" t="t" r="r" b="b"/>
              <a:pathLst>
                <a:path w="2439381" h="341881">
                  <a:moveTo>
                    <a:pt x="42128" y="0"/>
                  </a:moveTo>
                  <a:lnTo>
                    <a:pt x="2397253" y="0"/>
                  </a:lnTo>
                  <a:cubicBezTo>
                    <a:pt x="2420520" y="0"/>
                    <a:pt x="2439381" y="18861"/>
                    <a:pt x="2439381" y="42128"/>
                  </a:cubicBezTo>
                  <a:lnTo>
                    <a:pt x="2439381" y="299753"/>
                  </a:lnTo>
                  <a:cubicBezTo>
                    <a:pt x="2439381" y="310926"/>
                    <a:pt x="2434942" y="321641"/>
                    <a:pt x="2427042" y="329542"/>
                  </a:cubicBezTo>
                  <a:cubicBezTo>
                    <a:pt x="2419141" y="337443"/>
                    <a:pt x="2408426" y="341881"/>
                    <a:pt x="2397253" y="341881"/>
                  </a:cubicBezTo>
                  <a:lnTo>
                    <a:pt x="42128" y="341881"/>
                  </a:lnTo>
                  <a:cubicBezTo>
                    <a:pt x="18861" y="341881"/>
                    <a:pt x="0" y="323020"/>
                    <a:pt x="0" y="299753"/>
                  </a:cubicBezTo>
                  <a:lnTo>
                    <a:pt x="0" y="42128"/>
                  </a:lnTo>
                  <a:cubicBezTo>
                    <a:pt x="0" y="18861"/>
                    <a:pt x="18861" y="0"/>
                    <a:pt x="42128" y="0"/>
                  </a:cubicBezTo>
                  <a:close/>
                </a:path>
              </a:pathLst>
            </a:custGeom>
            <a:solidFill>
              <a:srgbClr val="0EADCB"/>
            </a:solidFill>
          </p:spPr>
          <p:txBody>
            <a:bodyPr/>
            <a:lstStyle/>
            <a:p>
              <a:endParaRPr lang="en-US"/>
            </a:p>
          </p:txBody>
        </p:sp>
        <p:sp>
          <p:nvSpPr>
            <p:cNvPr id="4" name="TextBox 4"/>
            <p:cNvSpPr txBox="1"/>
            <p:nvPr/>
          </p:nvSpPr>
          <p:spPr>
            <a:xfrm>
              <a:off x="0" y="-28575"/>
              <a:ext cx="2439381"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279459" y="2672095"/>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Freeform 12"/>
          <p:cNvSpPr/>
          <p:nvPr/>
        </p:nvSpPr>
        <p:spPr>
          <a:xfrm>
            <a:off x="857250" y="3341108"/>
            <a:ext cx="289483" cy="295014"/>
          </a:xfrm>
          <a:custGeom>
            <a:avLst/>
            <a:gdLst/>
            <a:ahLst/>
            <a:cxnLst/>
            <a:rect l="l" t="t" r="r" b="b"/>
            <a:pathLst>
              <a:path w="289483" h="295014">
                <a:moveTo>
                  <a:pt x="0" y="0"/>
                </a:moveTo>
                <a:lnTo>
                  <a:pt x="289483" y="0"/>
                </a:lnTo>
                <a:lnTo>
                  <a:pt x="289483" y="295014"/>
                </a:lnTo>
                <a:lnTo>
                  <a:pt x="0" y="295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857250" y="4283822"/>
            <a:ext cx="290354" cy="294901"/>
          </a:xfrm>
          <a:custGeom>
            <a:avLst/>
            <a:gdLst/>
            <a:ahLst/>
            <a:cxnLst/>
            <a:rect l="l" t="t" r="r" b="b"/>
            <a:pathLst>
              <a:path w="290354" h="294901">
                <a:moveTo>
                  <a:pt x="0" y="0"/>
                </a:moveTo>
                <a:lnTo>
                  <a:pt x="290354" y="0"/>
                </a:lnTo>
                <a:lnTo>
                  <a:pt x="290354" y="294901"/>
                </a:lnTo>
                <a:lnTo>
                  <a:pt x="0" y="29490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Freeform 14"/>
          <p:cNvSpPr/>
          <p:nvPr/>
        </p:nvSpPr>
        <p:spPr>
          <a:xfrm>
            <a:off x="1311085" y="4807323"/>
            <a:ext cx="279051" cy="279051"/>
          </a:xfrm>
          <a:custGeom>
            <a:avLst/>
            <a:gdLst/>
            <a:ahLst/>
            <a:cxnLst/>
            <a:rect l="l" t="t" r="r" b="b"/>
            <a:pathLst>
              <a:path w="279051" h="279051">
                <a:moveTo>
                  <a:pt x="0" y="0"/>
                </a:moveTo>
                <a:lnTo>
                  <a:pt x="279052" y="0"/>
                </a:lnTo>
                <a:lnTo>
                  <a:pt x="279052" y="279051"/>
                </a:lnTo>
                <a:lnTo>
                  <a:pt x="0" y="2790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1289938" y="5399494"/>
            <a:ext cx="300199" cy="300199"/>
          </a:xfrm>
          <a:custGeom>
            <a:avLst/>
            <a:gdLst/>
            <a:ahLst/>
            <a:cxnLst/>
            <a:rect l="l" t="t" r="r" b="b"/>
            <a:pathLst>
              <a:path w="300199" h="300199">
                <a:moveTo>
                  <a:pt x="0" y="0"/>
                </a:moveTo>
                <a:lnTo>
                  <a:pt x="300199" y="0"/>
                </a:lnTo>
                <a:lnTo>
                  <a:pt x="300199" y="300199"/>
                </a:lnTo>
                <a:lnTo>
                  <a:pt x="0" y="30019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TextBox 16"/>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7" name="TextBox 17"/>
          <p:cNvSpPr txBox="1"/>
          <p:nvPr/>
        </p:nvSpPr>
        <p:spPr>
          <a:xfrm>
            <a:off x="135488" y="1586658"/>
            <a:ext cx="6855711" cy="637656"/>
          </a:xfrm>
          <a:prstGeom prst="rect">
            <a:avLst/>
          </a:prstGeom>
        </p:spPr>
        <p:txBody>
          <a:bodyPr wrap="square" lIns="0" tIns="0" rIns="0" bIns="0" rtlCol="0" anchor="t">
            <a:spAutoFit/>
          </a:bodyPr>
          <a:lstStyle/>
          <a:p>
            <a:pPr marL="0" lvl="0" indent="0" algn="l">
              <a:lnSpc>
                <a:spcPts val="5278"/>
              </a:lnSpc>
              <a:spcBef>
                <a:spcPct val="0"/>
              </a:spcBef>
            </a:pPr>
            <a:r>
              <a:rPr lang="en-US" sz="3770" dirty="0">
                <a:solidFill>
                  <a:srgbClr val="384B59"/>
                </a:solidFill>
                <a:latin typeface="Canva Sans Bold"/>
                <a:ea typeface="Canva Sans Bold"/>
                <a:cs typeface="Canva Sans Bold"/>
                <a:sym typeface="Canva Sans Bold"/>
              </a:rPr>
              <a:t>Pooled investment vehicles</a:t>
            </a:r>
          </a:p>
        </p:txBody>
      </p:sp>
      <p:sp>
        <p:nvSpPr>
          <p:cNvPr id="18" name="TextBox 18"/>
          <p:cNvSpPr txBox="1"/>
          <p:nvPr/>
        </p:nvSpPr>
        <p:spPr>
          <a:xfrm>
            <a:off x="857250" y="2689543"/>
            <a:ext cx="5928866"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To qualify for this exemption, the entity must </a:t>
            </a:r>
          </a:p>
        </p:txBody>
      </p:sp>
      <p:sp>
        <p:nvSpPr>
          <p:cNvPr id="19" name="TextBox 19"/>
          <p:cNvSpPr txBox="1"/>
          <p:nvPr/>
        </p:nvSpPr>
        <p:spPr>
          <a:xfrm>
            <a:off x="1311085" y="3303008"/>
            <a:ext cx="12382990"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be operating or advised by a CTA-exempt bank, credit union, broker or dealer, investment company or investment adviser, or venture capital fund adviser, and </a:t>
            </a:r>
          </a:p>
        </p:txBody>
      </p:sp>
      <p:sp>
        <p:nvSpPr>
          <p:cNvPr id="20" name="TextBox 20"/>
          <p:cNvSpPr txBox="1"/>
          <p:nvPr/>
        </p:nvSpPr>
        <p:spPr>
          <a:xfrm>
            <a:off x="1311084" y="4223094"/>
            <a:ext cx="1279715" cy="355629"/>
          </a:xfrm>
          <a:prstGeom prst="rect">
            <a:avLst/>
          </a:prstGeom>
        </p:spPr>
        <p:txBody>
          <a:bodyPr wrap="square" lIns="0" tIns="0" rIns="0" bIns="0" rtlCol="0" anchor="t">
            <a:spAutoFit/>
          </a:bodyPr>
          <a:lstStyle/>
          <a:p>
            <a:pPr marL="0" lvl="0" indent="0" algn="just">
              <a:lnSpc>
                <a:spcPts val="2973"/>
              </a:lnSpc>
              <a:spcBef>
                <a:spcPct val="0"/>
              </a:spcBef>
            </a:pPr>
            <a:r>
              <a:rPr lang="en-US" sz="2123" u="none" strike="noStrike" dirty="0">
                <a:solidFill>
                  <a:srgbClr val="384B59"/>
                </a:solidFill>
                <a:latin typeface="Canva Sans"/>
                <a:ea typeface="Canva Sans"/>
                <a:cs typeface="Canva Sans"/>
                <a:sym typeface="Canva Sans"/>
              </a:rPr>
              <a:t>either :</a:t>
            </a:r>
          </a:p>
        </p:txBody>
      </p:sp>
      <p:sp>
        <p:nvSpPr>
          <p:cNvPr id="21" name="TextBox 21"/>
          <p:cNvSpPr txBox="1"/>
          <p:nvPr/>
        </p:nvSpPr>
        <p:spPr>
          <a:xfrm>
            <a:off x="1765569" y="4749984"/>
            <a:ext cx="11139934" cy="355629"/>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an investment company, as defined in Section 3(a) of the Investment Company Act or </a:t>
            </a:r>
          </a:p>
        </p:txBody>
      </p:sp>
      <p:sp>
        <p:nvSpPr>
          <p:cNvPr id="22" name="TextBox 22"/>
          <p:cNvSpPr txBox="1"/>
          <p:nvPr/>
        </p:nvSpPr>
        <p:spPr>
          <a:xfrm>
            <a:off x="1765569" y="5307566"/>
            <a:ext cx="12617181" cy="727104"/>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a company that would be an investment company under that section but for the exclusion provided from that definition by paragraph (1) or (7) of Section 3(c) of that Act. </a:t>
            </a:r>
          </a:p>
        </p:txBody>
      </p:sp>
      <p:sp>
        <p:nvSpPr>
          <p:cNvPr id="23" name="TextBox 23"/>
          <p:cNvSpPr txBox="1"/>
          <p:nvPr/>
        </p:nvSpPr>
        <p:spPr>
          <a:xfrm>
            <a:off x="968133" y="6206120"/>
            <a:ext cx="13414617" cy="1470054"/>
          </a:xfrm>
          <a:prstGeom prst="rect">
            <a:avLst/>
          </a:prstGeom>
        </p:spPr>
        <p:txBody>
          <a:bodyPr lIns="0" tIns="0" rIns="0" bIns="0" rtlCol="0" anchor="t">
            <a:spAutoFit/>
          </a:bodyPr>
          <a:lstStyle/>
          <a:p>
            <a:pPr algn="just">
              <a:lnSpc>
                <a:spcPts val="2973"/>
              </a:lnSpc>
              <a:spcBef>
                <a:spcPct val="0"/>
              </a:spcBef>
            </a:pPr>
            <a:r>
              <a:rPr lang="en-US" sz="2123">
                <a:solidFill>
                  <a:srgbClr val="384B59"/>
                </a:solidFill>
                <a:latin typeface="Canva Sans"/>
                <a:ea typeface="Canva Sans"/>
                <a:cs typeface="Canva Sans"/>
                <a:sym typeface="Canva Sans"/>
              </a:rPr>
              <a:t>In addition, the entity must be identified by its legal name by the applicable investment adviser (whether such adviser is a registered adviser or exempted adviser) in its Form ADV (or successor form) filed with the SEC or so identified in the next annual updating amendment to Form ADV required to be filed by the applicable investment adviser pursuant to rule 204-1 under the Advisers Act.</a:t>
            </a:r>
          </a:p>
        </p:txBody>
      </p:sp>
      <p:sp>
        <p:nvSpPr>
          <p:cNvPr id="24" name="Freeform 24"/>
          <p:cNvSpPr/>
          <p:nvPr/>
        </p:nvSpPr>
        <p:spPr>
          <a:xfrm>
            <a:off x="279459" y="6191983"/>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3" name="Freeform 3"/>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3694076" y="82655"/>
            <a:ext cx="1483133" cy="148313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6" name="Freeform 6"/>
          <p:cNvSpPr/>
          <p:nvPr/>
        </p:nvSpPr>
        <p:spPr>
          <a:xfrm>
            <a:off x="292529" y="1565788"/>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9403" y="8082700"/>
            <a:ext cx="15230597" cy="505801"/>
            <a:chOff x="0" y="0"/>
            <a:chExt cx="2831542" cy="94034"/>
          </a:xfrm>
        </p:grpSpPr>
        <p:sp>
          <p:nvSpPr>
            <p:cNvPr id="8" name="Freeform 8"/>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9" name="Freeform 9"/>
          <p:cNvSpPr/>
          <p:nvPr/>
        </p:nvSpPr>
        <p:spPr>
          <a:xfrm>
            <a:off x="292529" y="2624444"/>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292529" y="3381661"/>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2" name="TextBox 12"/>
          <p:cNvSpPr txBox="1"/>
          <p:nvPr/>
        </p:nvSpPr>
        <p:spPr>
          <a:xfrm>
            <a:off x="857250" y="1600462"/>
            <a:ext cx="13797236" cy="727104"/>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This exemption does not extend to pooled investment vehicles of exempt reporting advisers that are not venture capital fund advisers. </a:t>
            </a:r>
          </a:p>
        </p:txBody>
      </p:sp>
      <p:sp>
        <p:nvSpPr>
          <p:cNvPr id="13" name="TextBox 13"/>
          <p:cNvSpPr txBox="1"/>
          <p:nvPr/>
        </p:nvSpPr>
        <p:spPr>
          <a:xfrm>
            <a:off x="857250" y="2622842"/>
            <a:ext cx="13525500" cy="355629"/>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There is no exemption for a pooled investment vehicle of an offshore exempt reporting adviser. </a:t>
            </a:r>
          </a:p>
        </p:txBody>
      </p:sp>
      <p:sp>
        <p:nvSpPr>
          <p:cNvPr id="14" name="TextBox 14"/>
          <p:cNvSpPr txBox="1"/>
          <p:nvPr/>
        </p:nvSpPr>
        <p:spPr>
          <a:xfrm>
            <a:off x="857250" y="3399109"/>
            <a:ext cx="12266414" cy="355629"/>
          </a:xfrm>
          <a:prstGeom prst="rect">
            <a:avLst/>
          </a:prstGeom>
        </p:spPr>
        <p:txBody>
          <a:bodyPr lIns="0" tIns="0" rIns="0" bIns="0" rtlCol="0" anchor="t">
            <a:spAutoFit/>
          </a:bodyPr>
          <a:lstStyle/>
          <a:p>
            <a:pPr algn="ctr">
              <a:lnSpc>
                <a:spcPts val="2973"/>
              </a:lnSpc>
              <a:spcBef>
                <a:spcPct val="0"/>
              </a:spcBef>
            </a:pPr>
            <a:r>
              <a:rPr lang="en-US" sz="2123">
                <a:solidFill>
                  <a:srgbClr val="384B59"/>
                </a:solidFill>
                <a:latin typeface="Canva Sans"/>
                <a:ea typeface="Canva Sans"/>
                <a:cs typeface="Canva Sans"/>
                <a:sym typeface="Canva Sans"/>
              </a:rPr>
              <a:t>If the entity is formed outside the United States, there may be special reporting requirements.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2642" y="1397957"/>
            <a:ext cx="7551544" cy="1081733"/>
            <a:chOff x="0" y="0"/>
            <a:chExt cx="2386661" cy="341881"/>
          </a:xfrm>
        </p:grpSpPr>
        <p:sp>
          <p:nvSpPr>
            <p:cNvPr id="3" name="Freeform 3"/>
            <p:cNvSpPr/>
            <p:nvPr/>
          </p:nvSpPr>
          <p:spPr>
            <a:xfrm>
              <a:off x="0" y="0"/>
              <a:ext cx="2386661" cy="341881"/>
            </a:xfrm>
            <a:custGeom>
              <a:avLst/>
              <a:gdLst/>
              <a:ahLst/>
              <a:cxnLst/>
              <a:rect l="l" t="t" r="r" b="b"/>
              <a:pathLst>
                <a:path w="2386661" h="341881">
                  <a:moveTo>
                    <a:pt x="43059" y="0"/>
                  </a:moveTo>
                  <a:lnTo>
                    <a:pt x="2343602" y="0"/>
                  </a:lnTo>
                  <a:cubicBezTo>
                    <a:pt x="2355022" y="0"/>
                    <a:pt x="2365974" y="4537"/>
                    <a:pt x="2374049" y="12612"/>
                  </a:cubicBezTo>
                  <a:cubicBezTo>
                    <a:pt x="2382124" y="20687"/>
                    <a:pt x="2386661" y="31639"/>
                    <a:pt x="2386661" y="43059"/>
                  </a:cubicBezTo>
                  <a:lnTo>
                    <a:pt x="2386661" y="298822"/>
                  </a:lnTo>
                  <a:cubicBezTo>
                    <a:pt x="2386661" y="310242"/>
                    <a:pt x="2382124" y="321194"/>
                    <a:pt x="2374049" y="329269"/>
                  </a:cubicBezTo>
                  <a:cubicBezTo>
                    <a:pt x="2365974" y="337344"/>
                    <a:pt x="2355022" y="341881"/>
                    <a:pt x="2343602" y="341881"/>
                  </a:cubicBezTo>
                  <a:lnTo>
                    <a:pt x="43059" y="341881"/>
                  </a:lnTo>
                  <a:cubicBezTo>
                    <a:pt x="31639" y="341881"/>
                    <a:pt x="20687" y="337344"/>
                    <a:pt x="12612" y="329269"/>
                  </a:cubicBezTo>
                  <a:cubicBezTo>
                    <a:pt x="4537" y="321194"/>
                    <a:pt x="0" y="310242"/>
                    <a:pt x="0" y="298822"/>
                  </a:cubicBezTo>
                  <a:lnTo>
                    <a:pt x="0" y="43059"/>
                  </a:lnTo>
                  <a:cubicBezTo>
                    <a:pt x="0" y="31639"/>
                    <a:pt x="4537" y="20687"/>
                    <a:pt x="12612" y="12612"/>
                  </a:cubicBezTo>
                  <a:cubicBezTo>
                    <a:pt x="20687" y="4537"/>
                    <a:pt x="31639" y="0"/>
                    <a:pt x="43059" y="0"/>
                  </a:cubicBezTo>
                  <a:close/>
                </a:path>
              </a:pathLst>
            </a:custGeom>
            <a:solidFill>
              <a:srgbClr val="0EADCB"/>
            </a:solidFill>
          </p:spPr>
          <p:txBody>
            <a:bodyPr/>
            <a:lstStyle/>
            <a:p>
              <a:endParaRPr lang="en-US"/>
            </a:p>
          </p:txBody>
        </p:sp>
        <p:sp>
          <p:nvSpPr>
            <p:cNvPr id="4" name="TextBox 4"/>
            <p:cNvSpPr txBox="1"/>
            <p:nvPr/>
          </p:nvSpPr>
          <p:spPr>
            <a:xfrm>
              <a:off x="0" y="-28575"/>
              <a:ext cx="2386661"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1614185" y="2651059"/>
            <a:ext cx="3217744" cy="321774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DCB"/>
            </a:solidFill>
          </p:spPr>
          <p:txBody>
            <a:bodyPr/>
            <a:lstStyle/>
            <a:p>
              <a:endParaRPr lang="en-US"/>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1747707" y="2784581"/>
            <a:ext cx="2924520" cy="292452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grpSp>
        <p:nvGrpSpPr>
          <p:cNvPr id="12" name="Group 12"/>
          <p:cNvGrpSpPr/>
          <p:nvPr/>
        </p:nvGrpSpPr>
        <p:grpSpPr>
          <a:xfrm>
            <a:off x="1740075" y="2752982"/>
            <a:ext cx="2956118" cy="295611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en-US"/>
            </a:p>
          </p:txBody>
        </p:sp>
      </p:grpSp>
      <p:grpSp>
        <p:nvGrpSpPr>
          <p:cNvPr id="14" name="Group 14"/>
          <p:cNvGrpSpPr/>
          <p:nvPr/>
        </p:nvGrpSpPr>
        <p:grpSpPr>
          <a:xfrm>
            <a:off x="1716299" y="2747721"/>
            <a:ext cx="3013516" cy="3013504"/>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a:stretch>
            </a:blipFill>
          </p:spPr>
          <p:txBody>
            <a:bodyPr/>
            <a:lstStyle/>
            <a:p>
              <a:endParaRPr lang="en-US"/>
            </a:p>
          </p:txBody>
        </p:sp>
      </p:grpSp>
      <p:sp>
        <p:nvSpPr>
          <p:cNvPr id="16" name="Freeform 16"/>
          <p:cNvSpPr/>
          <p:nvPr/>
        </p:nvSpPr>
        <p:spPr>
          <a:xfrm>
            <a:off x="7277065" y="1541942"/>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grpSp>
        <p:nvGrpSpPr>
          <p:cNvPr id="18" name="Group 18"/>
          <p:cNvGrpSpPr/>
          <p:nvPr/>
        </p:nvGrpSpPr>
        <p:grpSpPr>
          <a:xfrm>
            <a:off x="18806" y="8066699"/>
            <a:ext cx="15221194" cy="505801"/>
            <a:chOff x="0" y="0"/>
            <a:chExt cx="2829793" cy="94034"/>
          </a:xfrm>
        </p:grpSpPr>
        <p:sp>
          <p:nvSpPr>
            <p:cNvPr id="19" name="Freeform 19"/>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6"/>
              <a:stretch>
                <a:fillRect t="-1454662" b="-1454662"/>
              </a:stretch>
            </a:blipFill>
          </p:spPr>
          <p:txBody>
            <a:bodyPr/>
            <a:lstStyle/>
            <a:p>
              <a:endParaRPr lang="en-US"/>
            </a:p>
          </p:txBody>
        </p:sp>
      </p:grpSp>
      <p:sp>
        <p:nvSpPr>
          <p:cNvPr id="20" name="TextBox 20"/>
          <p:cNvSpPr txBox="1"/>
          <p:nvPr/>
        </p:nvSpPr>
        <p:spPr>
          <a:xfrm>
            <a:off x="292254" y="1594569"/>
            <a:ext cx="6199222" cy="637656"/>
          </a:xfrm>
          <a:prstGeom prst="rect">
            <a:avLst/>
          </a:prstGeom>
        </p:spPr>
        <p:txBody>
          <a:bodyPr lIns="0" tIns="0" rIns="0" bIns="0" rtlCol="0" anchor="t">
            <a:spAutoFit/>
          </a:bodyPr>
          <a:lstStyle/>
          <a:p>
            <a:pPr algn="ctr">
              <a:lnSpc>
                <a:spcPts val="5278"/>
              </a:lnSpc>
              <a:spcBef>
                <a:spcPct val="0"/>
              </a:spcBef>
            </a:pPr>
            <a:r>
              <a:rPr lang="en-US" sz="3770" dirty="0">
                <a:solidFill>
                  <a:srgbClr val="384B59"/>
                </a:solidFill>
                <a:latin typeface="Canva Sans Bold"/>
                <a:ea typeface="Canva Sans Bold"/>
                <a:cs typeface="Canva Sans Bold"/>
                <a:sym typeface="Canva Sans Bold"/>
              </a:rPr>
              <a:t>Introducing your Speaker</a:t>
            </a:r>
          </a:p>
        </p:txBody>
      </p:sp>
      <p:sp>
        <p:nvSpPr>
          <p:cNvPr id="21" name="TextBox 21"/>
          <p:cNvSpPr txBox="1"/>
          <p:nvPr/>
        </p:nvSpPr>
        <p:spPr>
          <a:xfrm>
            <a:off x="1254792" y="6221228"/>
            <a:ext cx="4625132" cy="1225031"/>
          </a:xfrm>
          <a:prstGeom prst="rect">
            <a:avLst/>
          </a:prstGeom>
        </p:spPr>
        <p:txBody>
          <a:bodyPr lIns="0" tIns="0" rIns="0" bIns="0" rtlCol="0" anchor="t">
            <a:spAutoFit/>
          </a:bodyPr>
          <a:lstStyle/>
          <a:p>
            <a:pPr algn="ctr">
              <a:lnSpc>
                <a:spcPts val="5278"/>
              </a:lnSpc>
            </a:pPr>
            <a:r>
              <a:rPr lang="en-US" sz="3770">
                <a:solidFill>
                  <a:srgbClr val="384B59"/>
                </a:solidFill>
                <a:latin typeface="Canva Sans Bold"/>
                <a:ea typeface="Canva Sans Bold"/>
                <a:cs typeface="Canva Sans Bold"/>
                <a:sym typeface="Canva Sans Bold"/>
              </a:rPr>
              <a:t>Jordan Denning</a:t>
            </a:r>
          </a:p>
          <a:p>
            <a:pPr algn="ctr">
              <a:lnSpc>
                <a:spcPts val="4578"/>
              </a:lnSpc>
              <a:spcBef>
                <a:spcPct val="0"/>
              </a:spcBef>
            </a:pPr>
            <a:r>
              <a:rPr lang="en-US" sz="3270">
                <a:solidFill>
                  <a:srgbClr val="0A8DB6"/>
                </a:solidFill>
                <a:latin typeface="Canva Sans Bold"/>
                <a:ea typeface="Canva Sans Bold"/>
                <a:cs typeface="Canva Sans Bold"/>
                <a:sym typeface="Canva Sans Bold"/>
              </a:rPr>
              <a:t>Regional Director, USA</a:t>
            </a:r>
          </a:p>
        </p:txBody>
      </p:sp>
      <p:sp>
        <p:nvSpPr>
          <p:cNvPr id="22" name="TextBox 22"/>
          <p:cNvSpPr txBox="1"/>
          <p:nvPr/>
        </p:nvSpPr>
        <p:spPr>
          <a:xfrm>
            <a:off x="7960766" y="1559390"/>
            <a:ext cx="5726013" cy="355629"/>
          </a:xfrm>
          <a:prstGeom prst="rect">
            <a:avLst/>
          </a:prstGeom>
        </p:spPr>
        <p:txBody>
          <a:bodyPr lIns="0" tIns="0" rIns="0" bIns="0" rtlCol="0" anchor="t">
            <a:spAutoFit/>
          </a:bodyPr>
          <a:lstStyle/>
          <a:p>
            <a:pPr algn="ctr">
              <a:lnSpc>
                <a:spcPts val="2973"/>
              </a:lnSpc>
              <a:spcBef>
                <a:spcPct val="0"/>
              </a:spcBef>
            </a:pPr>
            <a:r>
              <a:rPr lang="en-US" sz="2123">
                <a:solidFill>
                  <a:srgbClr val="000000"/>
                </a:solidFill>
                <a:latin typeface="Canva Sans"/>
                <a:ea typeface="Canva Sans"/>
                <a:cs typeface="Canva Sans"/>
                <a:sym typeface="Canva Sans"/>
              </a:rPr>
              <a:t>Regional Director, USA at 360 Business Law.</a:t>
            </a:r>
          </a:p>
        </p:txBody>
      </p:sp>
      <p:sp>
        <p:nvSpPr>
          <p:cNvPr id="23" name="Freeform 23"/>
          <p:cNvSpPr/>
          <p:nvPr/>
        </p:nvSpPr>
        <p:spPr>
          <a:xfrm>
            <a:off x="7277065" y="2355956"/>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TextBox 24"/>
          <p:cNvSpPr txBox="1"/>
          <p:nvPr/>
        </p:nvSpPr>
        <p:spPr>
          <a:xfrm>
            <a:off x="7960766" y="2317856"/>
            <a:ext cx="7110257" cy="1470054"/>
          </a:xfrm>
          <a:prstGeom prst="rect">
            <a:avLst/>
          </a:prstGeom>
        </p:spPr>
        <p:txBody>
          <a:bodyPr lIns="0" tIns="0" rIns="0" bIns="0" rtlCol="0" anchor="t">
            <a:spAutoFit/>
          </a:bodyPr>
          <a:lstStyle/>
          <a:p>
            <a:pPr marL="0" lvl="0" indent="0" algn="l">
              <a:lnSpc>
                <a:spcPts val="2973"/>
              </a:lnSpc>
              <a:spcBef>
                <a:spcPct val="0"/>
              </a:spcBef>
            </a:pPr>
            <a:r>
              <a:rPr lang="en-US" sz="2123" u="none" strike="noStrike">
                <a:solidFill>
                  <a:srgbClr val="000000"/>
                </a:solidFill>
                <a:latin typeface="Canva Sans"/>
                <a:ea typeface="Canva Sans"/>
                <a:cs typeface="Canva Sans"/>
                <a:sym typeface="Canva Sans"/>
              </a:rPr>
              <a:t>Over 20 years in corporate law, specialising in business formation, restructuring, sports and entertainment, intellectual property, and employment law.</a:t>
            </a:r>
          </a:p>
        </p:txBody>
      </p:sp>
      <p:sp>
        <p:nvSpPr>
          <p:cNvPr id="25" name="Freeform 25"/>
          <p:cNvSpPr/>
          <p:nvPr/>
        </p:nvSpPr>
        <p:spPr>
          <a:xfrm>
            <a:off x="7236916" y="4016729"/>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7960766" y="3978629"/>
            <a:ext cx="7110257" cy="727104"/>
          </a:xfrm>
          <a:prstGeom prst="rect">
            <a:avLst/>
          </a:prstGeom>
        </p:spPr>
        <p:txBody>
          <a:bodyPr lIns="0" tIns="0" rIns="0" bIns="0" rtlCol="0" anchor="t">
            <a:spAutoFit/>
          </a:bodyPr>
          <a:lstStyle/>
          <a:p>
            <a:pPr algn="l">
              <a:lnSpc>
                <a:spcPts val="2973"/>
              </a:lnSpc>
              <a:spcBef>
                <a:spcPct val="0"/>
              </a:spcBef>
            </a:pPr>
            <a:r>
              <a:rPr lang="en-US" sz="2123">
                <a:solidFill>
                  <a:srgbClr val="000000"/>
                </a:solidFill>
                <a:latin typeface="Canva Sans"/>
                <a:ea typeface="Canva Sans"/>
                <a:cs typeface="Canva Sans"/>
                <a:sym typeface="Canva Sans"/>
              </a:rPr>
              <a:t>Known for entrepreneurial mindset, innovative legal solutions, and strategic thinking.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8401"/>
            <a:ext cx="9659689" cy="1081733"/>
            <a:chOff x="0" y="0"/>
            <a:chExt cx="3269686" cy="341881"/>
          </a:xfrm>
        </p:grpSpPr>
        <p:sp>
          <p:nvSpPr>
            <p:cNvPr id="3" name="Freeform 3"/>
            <p:cNvSpPr/>
            <p:nvPr/>
          </p:nvSpPr>
          <p:spPr>
            <a:xfrm>
              <a:off x="0" y="0"/>
              <a:ext cx="3269686" cy="341881"/>
            </a:xfrm>
            <a:custGeom>
              <a:avLst/>
              <a:gdLst/>
              <a:ahLst/>
              <a:cxnLst/>
              <a:rect l="l" t="t" r="r" b="b"/>
              <a:pathLst>
                <a:path w="3269686" h="341881">
                  <a:moveTo>
                    <a:pt x="31430" y="0"/>
                  </a:moveTo>
                  <a:lnTo>
                    <a:pt x="3238255" y="0"/>
                  </a:lnTo>
                  <a:cubicBezTo>
                    <a:pt x="3246591" y="0"/>
                    <a:pt x="3254586" y="3311"/>
                    <a:pt x="3260480" y="9206"/>
                  </a:cubicBezTo>
                  <a:cubicBezTo>
                    <a:pt x="3266374" y="15100"/>
                    <a:pt x="3269686" y="23094"/>
                    <a:pt x="3269686" y="31430"/>
                  </a:cubicBezTo>
                  <a:lnTo>
                    <a:pt x="3269686" y="310451"/>
                  </a:lnTo>
                  <a:cubicBezTo>
                    <a:pt x="3269686" y="318787"/>
                    <a:pt x="3266374" y="326781"/>
                    <a:pt x="3260480" y="332675"/>
                  </a:cubicBezTo>
                  <a:cubicBezTo>
                    <a:pt x="3254586" y="338570"/>
                    <a:pt x="3246591" y="341881"/>
                    <a:pt x="3238255" y="341881"/>
                  </a:cubicBezTo>
                  <a:lnTo>
                    <a:pt x="31430" y="341881"/>
                  </a:lnTo>
                  <a:cubicBezTo>
                    <a:pt x="23094" y="341881"/>
                    <a:pt x="15100" y="338570"/>
                    <a:pt x="9206" y="332675"/>
                  </a:cubicBezTo>
                  <a:cubicBezTo>
                    <a:pt x="3311" y="326781"/>
                    <a:pt x="0" y="318787"/>
                    <a:pt x="0" y="310451"/>
                  </a:cubicBezTo>
                  <a:lnTo>
                    <a:pt x="0" y="31430"/>
                  </a:lnTo>
                  <a:cubicBezTo>
                    <a:pt x="0" y="23094"/>
                    <a:pt x="3311" y="15100"/>
                    <a:pt x="9206" y="9206"/>
                  </a:cubicBezTo>
                  <a:cubicBezTo>
                    <a:pt x="15100" y="3311"/>
                    <a:pt x="23094" y="0"/>
                    <a:pt x="31430" y="0"/>
                  </a:cubicBezTo>
                  <a:close/>
                </a:path>
              </a:pathLst>
            </a:custGeom>
            <a:solidFill>
              <a:srgbClr val="0EADCB"/>
            </a:solidFill>
          </p:spPr>
          <p:txBody>
            <a:bodyPr/>
            <a:lstStyle/>
            <a:p>
              <a:endParaRPr lang="en-US"/>
            </a:p>
          </p:txBody>
        </p:sp>
        <p:sp>
          <p:nvSpPr>
            <p:cNvPr id="4" name="TextBox 4"/>
            <p:cNvSpPr txBox="1"/>
            <p:nvPr/>
          </p:nvSpPr>
          <p:spPr>
            <a:xfrm>
              <a:off x="0" y="-28575"/>
              <a:ext cx="3269686"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279459" y="2813065"/>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TextBox 12"/>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3" name="TextBox 13"/>
          <p:cNvSpPr txBox="1"/>
          <p:nvPr/>
        </p:nvSpPr>
        <p:spPr>
          <a:xfrm>
            <a:off x="135489" y="1586658"/>
            <a:ext cx="8998744" cy="637656"/>
          </a:xfrm>
          <a:prstGeom prst="rect">
            <a:avLst/>
          </a:prstGeom>
        </p:spPr>
        <p:txBody>
          <a:bodyPr lIns="0" tIns="0" rIns="0" bIns="0" rtlCol="0" anchor="t">
            <a:spAutoFit/>
          </a:bodyPr>
          <a:lstStyle/>
          <a:p>
            <a:pPr marL="0" lvl="0" indent="0" algn="l">
              <a:lnSpc>
                <a:spcPts val="5278"/>
              </a:lnSpc>
              <a:spcBef>
                <a:spcPct val="0"/>
              </a:spcBef>
            </a:pPr>
            <a:r>
              <a:rPr lang="en-US" sz="3770" u="none" strike="noStrike" dirty="0">
                <a:solidFill>
                  <a:srgbClr val="384B59"/>
                </a:solidFill>
                <a:latin typeface="Canva Sans Bold"/>
                <a:ea typeface="Canva Sans Bold"/>
                <a:cs typeface="Canva Sans Bold"/>
                <a:sym typeface="Canva Sans Bold"/>
              </a:rPr>
              <a:t>Subsidiaries of certain exempt entities</a:t>
            </a:r>
          </a:p>
        </p:txBody>
      </p:sp>
      <p:sp>
        <p:nvSpPr>
          <p:cNvPr id="14" name="TextBox 14"/>
          <p:cNvSpPr txBox="1"/>
          <p:nvPr/>
        </p:nvSpPr>
        <p:spPr>
          <a:xfrm>
            <a:off x="857250" y="2794015"/>
            <a:ext cx="14230481" cy="727104"/>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Any entity may be considered exempt under the subsidiary exemption if it is controlled or wholly owned, directly or indirectly, by another exempt entity (except an inactive entity).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7957"/>
            <a:ext cx="10672247" cy="1081733"/>
            <a:chOff x="0" y="0"/>
            <a:chExt cx="3645595" cy="341881"/>
          </a:xfrm>
        </p:grpSpPr>
        <p:sp>
          <p:nvSpPr>
            <p:cNvPr id="3" name="Freeform 3"/>
            <p:cNvSpPr/>
            <p:nvPr/>
          </p:nvSpPr>
          <p:spPr>
            <a:xfrm>
              <a:off x="0" y="0"/>
              <a:ext cx="3645595" cy="341881"/>
            </a:xfrm>
            <a:custGeom>
              <a:avLst/>
              <a:gdLst/>
              <a:ahLst/>
              <a:cxnLst/>
              <a:rect l="l" t="t" r="r" b="b"/>
              <a:pathLst>
                <a:path w="3645595" h="341881">
                  <a:moveTo>
                    <a:pt x="28189" y="0"/>
                  </a:moveTo>
                  <a:lnTo>
                    <a:pt x="3617405" y="0"/>
                  </a:lnTo>
                  <a:cubicBezTo>
                    <a:pt x="3632974" y="0"/>
                    <a:pt x="3645595" y="12621"/>
                    <a:pt x="3645595" y="28189"/>
                  </a:cubicBezTo>
                  <a:lnTo>
                    <a:pt x="3645595" y="313692"/>
                  </a:lnTo>
                  <a:cubicBezTo>
                    <a:pt x="3645595" y="321168"/>
                    <a:pt x="3642625" y="328338"/>
                    <a:pt x="3637338" y="333625"/>
                  </a:cubicBezTo>
                  <a:cubicBezTo>
                    <a:pt x="3632052" y="338911"/>
                    <a:pt x="3624881" y="341881"/>
                    <a:pt x="3617405" y="341881"/>
                  </a:cubicBezTo>
                  <a:lnTo>
                    <a:pt x="28189" y="341881"/>
                  </a:lnTo>
                  <a:cubicBezTo>
                    <a:pt x="12621" y="341881"/>
                    <a:pt x="0" y="329260"/>
                    <a:pt x="0" y="313692"/>
                  </a:cubicBezTo>
                  <a:lnTo>
                    <a:pt x="0" y="28189"/>
                  </a:lnTo>
                  <a:cubicBezTo>
                    <a:pt x="0" y="12621"/>
                    <a:pt x="12621" y="0"/>
                    <a:pt x="28189" y="0"/>
                  </a:cubicBezTo>
                  <a:close/>
                </a:path>
              </a:pathLst>
            </a:custGeom>
            <a:solidFill>
              <a:srgbClr val="0EADCB"/>
            </a:solidFill>
          </p:spPr>
          <p:txBody>
            <a:bodyPr/>
            <a:lstStyle/>
            <a:p>
              <a:endParaRPr lang="en-US"/>
            </a:p>
          </p:txBody>
        </p:sp>
        <p:sp>
          <p:nvSpPr>
            <p:cNvPr id="4" name="TextBox 4"/>
            <p:cNvSpPr txBox="1"/>
            <p:nvPr/>
          </p:nvSpPr>
          <p:spPr>
            <a:xfrm>
              <a:off x="0" y="-28575"/>
              <a:ext cx="3645595"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279459" y="2589050"/>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72897"/>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Freeform 12"/>
          <p:cNvSpPr/>
          <p:nvPr/>
        </p:nvSpPr>
        <p:spPr>
          <a:xfrm>
            <a:off x="279459" y="3797846"/>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279459" y="4591625"/>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279459" y="5190734"/>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279459" y="5847959"/>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111239" y="6405476"/>
            <a:ext cx="289483" cy="295014"/>
          </a:xfrm>
          <a:custGeom>
            <a:avLst/>
            <a:gdLst/>
            <a:ahLst/>
            <a:cxnLst/>
            <a:rect l="l" t="t" r="r" b="b"/>
            <a:pathLst>
              <a:path w="289483" h="295014">
                <a:moveTo>
                  <a:pt x="0" y="0"/>
                </a:moveTo>
                <a:lnTo>
                  <a:pt x="289483" y="0"/>
                </a:lnTo>
                <a:lnTo>
                  <a:pt x="289483" y="295015"/>
                </a:lnTo>
                <a:lnTo>
                  <a:pt x="0" y="2950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1111239" y="6805266"/>
            <a:ext cx="290354" cy="294901"/>
          </a:xfrm>
          <a:custGeom>
            <a:avLst/>
            <a:gdLst/>
            <a:ahLst/>
            <a:cxnLst/>
            <a:rect l="l" t="t" r="r" b="b"/>
            <a:pathLst>
              <a:path w="290354" h="294901">
                <a:moveTo>
                  <a:pt x="0" y="0"/>
                </a:moveTo>
                <a:lnTo>
                  <a:pt x="290355" y="0"/>
                </a:lnTo>
                <a:lnTo>
                  <a:pt x="290355" y="294900"/>
                </a:lnTo>
                <a:lnTo>
                  <a:pt x="0" y="2949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8" name="Freeform 18"/>
          <p:cNvSpPr/>
          <p:nvPr/>
        </p:nvSpPr>
        <p:spPr>
          <a:xfrm>
            <a:off x="1111239" y="7174303"/>
            <a:ext cx="289483" cy="293891"/>
          </a:xfrm>
          <a:custGeom>
            <a:avLst/>
            <a:gdLst/>
            <a:ahLst/>
            <a:cxnLst/>
            <a:rect l="l" t="t" r="r" b="b"/>
            <a:pathLst>
              <a:path w="289483" h="293891">
                <a:moveTo>
                  <a:pt x="0" y="0"/>
                </a:moveTo>
                <a:lnTo>
                  <a:pt x="289483" y="0"/>
                </a:lnTo>
                <a:lnTo>
                  <a:pt x="289483" y="293891"/>
                </a:lnTo>
                <a:lnTo>
                  <a:pt x="0" y="2938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TextBox 19"/>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20" name="TextBox 20"/>
          <p:cNvSpPr txBox="1"/>
          <p:nvPr/>
        </p:nvSpPr>
        <p:spPr>
          <a:xfrm>
            <a:off x="135489" y="1586658"/>
            <a:ext cx="10436870" cy="1304406"/>
          </a:xfrm>
          <a:prstGeom prst="rect">
            <a:avLst/>
          </a:prstGeom>
        </p:spPr>
        <p:txBody>
          <a:bodyPr lIns="0" tIns="0" rIns="0" bIns="0" rtlCol="0" anchor="t">
            <a:spAutoFit/>
          </a:bodyPr>
          <a:lstStyle/>
          <a:p>
            <a:pPr algn="l">
              <a:lnSpc>
                <a:spcPts val="5278"/>
              </a:lnSpc>
            </a:pPr>
            <a:r>
              <a:rPr lang="en-US" sz="3770">
                <a:solidFill>
                  <a:srgbClr val="384B59"/>
                </a:solidFill>
                <a:latin typeface="Canva Sans Bold"/>
                <a:ea typeface="Canva Sans Bold"/>
                <a:cs typeface="Canva Sans Bold"/>
                <a:sym typeface="Canva Sans Bold"/>
              </a:rPr>
              <a:t>What are the deadlines for CTA compliance? </a:t>
            </a:r>
          </a:p>
          <a:p>
            <a:pPr marL="0" lvl="0" indent="0" algn="l">
              <a:lnSpc>
                <a:spcPts val="5278"/>
              </a:lnSpc>
              <a:spcBef>
                <a:spcPct val="0"/>
              </a:spcBef>
            </a:pPr>
            <a:endParaRPr lang="en-US" sz="3770">
              <a:solidFill>
                <a:srgbClr val="384B59"/>
              </a:solidFill>
              <a:latin typeface="Canva Sans Bold"/>
              <a:ea typeface="Canva Sans Bold"/>
              <a:cs typeface="Canva Sans Bold"/>
              <a:sym typeface="Canva Sans Bold"/>
            </a:endParaRPr>
          </a:p>
        </p:txBody>
      </p:sp>
      <p:sp>
        <p:nvSpPr>
          <p:cNvPr id="21" name="TextBox 21"/>
          <p:cNvSpPr txBox="1"/>
          <p:nvPr/>
        </p:nvSpPr>
        <p:spPr>
          <a:xfrm>
            <a:off x="1170938" y="2550950"/>
            <a:ext cx="13127999" cy="1098579"/>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Reporting companies formed between January 1, 2024, and December 31, 2024, must file their initial BOI Report with FinCEN within 90 days after receiving actual or public notice, whichever is earlier, of their company’s creation or registration. </a:t>
            </a:r>
          </a:p>
        </p:txBody>
      </p:sp>
      <p:sp>
        <p:nvSpPr>
          <p:cNvPr id="22" name="TextBox 22"/>
          <p:cNvSpPr txBox="1"/>
          <p:nvPr/>
        </p:nvSpPr>
        <p:spPr>
          <a:xfrm>
            <a:off x="1170938" y="3759746"/>
            <a:ext cx="13709451" cy="727104"/>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Reporting companies created on or after January 1, 2025, will have 30 days to file the required BOI Report. </a:t>
            </a:r>
          </a:p>
        </p:txBody>
      </p:sp>
      <p:sp>
        <p:nvSpPr>
          <p:cNvPr id="23" name="TextBox 23"/>
          <p:cNvSpPr txBox="1"/>
          <p:nvPr/>
        </p:nvSpPr>
        <p:spPr>
          <a:xfrm>
            <a:off x="1170938" y="4609073"/>
            <a:ext cx="13763253" cy="355629"/>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Reporting companies created before January 1, 2024, must file their initial BOI Report by January 1, 2025. </a:t>
            </a:r>
          </a:p>
        </p:txBody>
      </p:sp>
      <p:sp>
        <p:nvSpPr>
          <p:cNvPr id="24" name="TextBox 24"/>
          <p:cNvSpPr txBox="1"/>
          <p:nvPr/>
        </p:nvSpPr>
        <p:spPr>
          <a:xfrm>
            <a:off x="1170938" y="5152634"/>
            <a:ext cx="14065969" cy="355629"/>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Reporting companies created before January 1, 2024, are not required to identify their company applicants. </a:t>
            </a:r>
          </a:p>
        </p:txBody>
      </p:sp>
      <p:sp>
        <p:nvSpPr>
          <p:cNvPr id="25" name="TextBox 25"/>
          <p:cNvSpPr txBox="1"/>
          <p:nvPr/>
        </p:nvSpPr>
        <p:spPr>
          <a:xfrm>
            <a:off x="1111238" y="5865407"/>
            <a:ext cx="13595361" cy="355629"/>
          </a:xfrm>
          <a:prstGeom prst="rect">
            <a:avLst/>
          </a:prstGeom>
        </p:spPr>
        <p:txBody>
          <a:bodyPr wrap="square" lIns="0" tIns="0" rIns="0" bIns="0" rtlCol="0" anchor="t">
            <a:spAutoFit/>
          </a:bodyPr>
          <a:lstStyle/>
          <a:p>
            <a:pPr algn="ctr">
              <a:lnSpc>
                <a:spcPts val="2973"/>
              </a:lnSpc>
              <a:spcBef>
                <a:spcPct val="0"/>
              </a:spcBef>
            </a:pPr>
            <a:r>
              <a:rPr lang="en-US" sz="2123" dirty="0">
                <a:solidFill>
                  <a:srgbClr val="384B59"/>
                </a:solidFill>
                <a:latin typeface="Canva Sans"/>
                <a:ea typeface="Canva Sans"/>
                <a:cs typeface="Canva Sans"/>
                <a:sym typeface="Canva Sans"/>
              </a:rPr>
              <a:t>Updates: A reporting company must file an updated BOI Report whenever there is a change in</a:t>
            </a:r>
          </a:p>
        </p:txBody>
      </p:sp>
      <p:sp>
        <p:nvSpPr>
          <p:cNvPr id="26" name="TextBox 26"/>
          <p:cNvSpPr txBox="1"/>
          <p:nvPr/>
        </p:nvSpPr>
        <p:spPr>
          <a:xfrm>
            <a:off x="1595220" y="6344861"/>
            <a:ext cx="4119780" cy="355629"/>
          </a:xfrm>
          <a:prstGeom prst="rect">
            <a:avLst/>
          </a:prstGeom>
        </p:spPr>
        <p:txBody>
          <a:bodyPr wrap="square" lIns="0" tIns="0" rIns="0" bIns="0" rtlCol="0" anchor="t">
            <a:spAutoFit/>
          </a:bodyPr>
          <a:lstStyle/>
          <a:p>
            <a:pPr algn="ctr">
              <a:lnSpc>
                <a:spcPts val="2973"/>
              </a:lnSpc>
              <a:spcBef>
                <a:spcPct val="0"/>
              </a:spcBef>
            </a:pPr>
            <a:r>
              <a:rPr lang="en-US" sz="2123" dirty="0">
                <a:solidFill>
                  <a:srgbClr val="384B59"/>
                </a:solidFill>
                <a:latin typeface="Canva Sans"/>
                <a:ea typeface="Canva Sans"/>
                <a:cs typeface="Canva Sans"/>
                <a:sym typeface="Canva Sans"/>
              </a:rPr>
              <a:t>its basic information</a:t>
            </a:r>
          </a:p>
        </p:txBody>
      </p:sp>
      <p:sp>
        <p:nvSpPr>
          <p:cNvPr id="27" name="TextBox 27"/>
          <p:cNvSpPr txBox="1"/>
          <p:nvPr/>
        </p:nvSpPr>
        <p:spPr>
          <a:xfrm>
            <a:off x="1595220" y="6744537"/>
            <a:ext cx="3967380" cy="355629"/>
          </a:xfrm>
          <a:prstGeom prst="rect">
            <a:avLst/>
          </a:prstGeom>
        </p:spPr>
        <p:txBody>
          <a:bodyPr wrap="square" lIns="0" tIns="0" rIns="0" bIns="0" rtlCol="0" anchor="t">
            <a:spAutoFit/>
          </a:bodyPr>
          <a:lstStyle/>
          <a:p>
            <a:pPr algn="ctr">
              <a:lnSpc>
                <a:spcPts val="2973"/>
              </a:lnSpc>
              <a:spcBef>
                <a:spcPct val="0"/>
              </a:spcBef>
            </a:pPr>
            <a:r>
              <a:rPr lang="en-US" sz="2123" dirty="0">
                <a:solidFill>
                  <a:srgbClr val="384B59"/>
                </a:solidFill>
                <a:latin typeface="Canva Sans"/>
                <a:ea typeface="Canva Sans"/>
                <a:cs typeface="Canva Sans"/>
                <a:sym typeface="Canva Sans"/>
              </a:rPr>
              <a:t>beneficial owners, or </a:t>
            </a:r>
          </a:p>
        </p:txBody>
      </p:sp>
      <p:sp>
        <p:nvSpPr>
          <p:cNvPr id="28" name="TextBox 28"/>
          <p:cNvSpPr txBox="1"/>
          <p:nvPr/>
        </p:nvSpPr>
        <p:spPr>
          <a:xfrm>
            <a:off x="1595220" y="7085592"/>
            <a:ext cx="13473709" cy="727104"/>
          </a:xfrm>
          <a:prstGeom prst="rect">
            <a:avLst/>
          </a:prstGeom>
        </p:spPr>
        <p:txBody>
          <a:bodyPr lIns="0" tIns="0" rIns="0" bIns="0" rtlCol="0" anchor="t">
            <a:spAutoFit/>
          </a:bodyPr>
          <a:lstStyle/>
          <a:p>
            <a:pPr algn="l">
              <a:lnSpc>
                <a:spcPts val="2973"/>
              </a:lnSpc>
              <a:spcBef>
                <a:spcPct val="0"/>
              </a:spcBef>
            </a:pPr>
            <a:r>
              <a:rPr lang="en-US" sz="2123" dirty="0">
                <a:solidFill>
                  <a:srgbClr val="384B59"/>
                </a:solidFill>
                <a:latin typeface="Canva Sans"/>
                <a:ea typeface="Canva Sans"/>
                <a:cs typeface="Canva Sans"/>
                <a:sym typeface="Canva Sans"/>
              </a:rPr>
              <a:t>status as a reporting company (i.e., if the company becomes eligible for an exemption). The updated report must be filed no later than 30 days after the change.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15119"/>
            <a:ext cx="10117151" cy="1405405"/>
            <a:chOff x="0" y="0"/>
            <a:chExt cx="3414266" cy="444177"/>
          </a:xfrm>
        </p:grpSpPr>
        <p:sp>
          <p:nvSpPr>
            <p:cNvPr id="3" name="Freeform 3"/>
            <p:cNvSpPr/>
            <p:nvPr/>
          </p:nvSpPr>
          <p:spPr>
            <a:xfrm>
              <a:off x="0" y="0"/>
              <a:ext cx="3414266" cy="444177"/>
            </a:xfrm>
            <a:custGeom>
              <a:avLst/>
              <a:gdLst/>
              <a:ahLst/>
              <a:cxnLst/>
              <a:rect l="l" t="t" r="r" b="b"/>
              <a:pathLst>
                <a:path w="3414266" h="444177">
                  <a:moveTo>
                    <a:pt x="30099" y="0"/>
                  </a:moveTo>
                  <a:lnTo>
                    <a:pt x="3384167" y="0"/>
                  </a:lnTo>
                  <a:cubicBezTo>
                    <a:pt x="3400790" y="0"/>
                    <a:pt x="3414266" y="13476"/>
                    <a:pt x="3414266" y="30099"/>
                  </a:cubicBezTo>
                  <a:lnTo>
                    <a:pt x="3414266" y="414078"/>
                  </a:lnTo>
                  <a:cubicBezTo>
                    <a:pt x="3414266" y="422061"/>
                    <a:pt x="3411095" y="429717"/>
                    <a:pt x="3405450" y="435361"/>
                  </a:cubicBezTo>
                  <a:cubicBezTo>
                    <a:pt x="3399805" y="441006"/>
                    <a:pt x="3392150" y="444177"/>
                    <a:pt x="3384167" y="444177"/>
                  </a:cubicBezTo>
                  <a:lnTo>
                    <a:pt x="30099" y="444177"/>
                  </a:lnTo>
                  <a:cubicBezTo>
                    <a:pt x="13476" y="444177"/>
                    <a:pt x="0" y="430701"/>
                    <a:pt x="0" y="414078"/>
                  </a:cubicBezTo>
                  <a:lnTo>
                    <a:pt x="0" y="30099"/>
                  </a:lnTo>
                  <a:cubicBezTo>
                    <a:pt x="0" y="13476"/>
                    <a:pt x="13476" y="0"/>
                    <a:pt x="30099" y="0"/>
                  </a:cubicBezTo>
                  <a:close/>
                </a:path>
              </a:pathLst>
            </a:custGeom>
            <a:solidFill>
              <a:srgbClr val="0EADCB"/>
            </a:solidFill>
          </p:spPr>
          <p:txBody>
            <a:bodyPr/>
            <a:lstStyle/>
            <a:p>
              <a:endParaRPr lang="en-US"/>
            </a:p>
          </p:txBody>
        </p:sp>
        <p:sp>
          <p:nvSpPr>
            <p:cNvPr id="4" name="TextBox 4"/>
            <p:cNvSpPr txBox="1"/>
            <p:nvPr/>
          </p:nvSpPr>
          <p:spPr>
            <a:xfrm>
              <a:off x="0" y="-28575"/>
              <a:ext cx="3414266" cy="472752"/>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9" name="Freeform 9"/>
          <p:cNvSpPr/>
          <p:nvPr/>
        </p:nvSpPr>
        <p:spPr>
          <a:xfrm>
            <a:off x="135489" y="2984337"/>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8"/>
              <a:stretch>
                <a:fillRect t="-1455592" b="-1455592"/>
              </a:stretch>
            </a:blipFill>
          </p:spPr>
          <p:txBody>
            <a:bodyPr/>
            <a:lstStyle/>
            <a:p>
              <a:endParaRPr lang="en-US"/>
            </a:p>
          </p:txBody>
        </p:sp>
      </p:grpSp>
      <p:sp>
        <p:nvSpPr>
          <p:cNvPr id="12" name="Freeform 12"/>
          <p:cNvSpPr/>
          <p:nvPr/>
        </p:nvSpPr>
        <p:spPr>
          <a:xfrm>
            <a:off x="135489" y="4805731"/>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4" name="TextBox 14"/>
          <p:cNvSpPr txBox="1"/>
          <p:nvPr/>
        </p:nvSpPr>
        <p:spPr>
          <a:xfrm>
            <a:off x="135489" y="1415119"/>
            <a:ext cx="10465310" cy="1304406"/>
          </a:xfrm>
          <a:prstGeom prst="rect">
            <a:avLst/>
          </a:prstGeom>
        </p:spPr>
        <p:txBody>
          <a:bodyPr lIns="0" tIns="0" rIns="0" bIns="0" rtlCol="0" anchor="t">
            <a:spAutoFit/>
          </a:bodyPr>
          <a:lstStyle/>
          <a:p>
            <a:pPr marL="0" lvl="0" indent="0" algn="l">
              <a:lnSpc>
                <a:spcPts val="5278"/>
              </a:lnSpc>
              <a:spcBef>
                <a:spcPct val="0"/>
              </a:spcBef>
            </a:pPr>
            <a:r>
              <a:rPr lang="en-US" sz="3770" u="none" strike="noStrike">
                <a:solidFill>
                  <a:srgbClr val="384B59"/>
                </a:solidFill>
                <a:latin typeface="Canva Sans Bold"/>
                <a:ea typeface="Canva Sans Bold"/>
                <a:cs typeface="Canva Sans Bold"/>
                <a:sym typeface="Canva Sans Bold"/>
              </a:rPr>
              <a:t>What are the potential consequences of non-compliance? </a:t>
            </a:r>
          </a:p>
        </p:txBody>
      </p:sp>
      <p:sp>
        <p:nvSpPr>
          <p:cNvPr id="15" name="TextBox 15"/>
          <p:cNvSpPr txBox="1"/>
          <p:nvPr/>
        </p:nvSpPr>
        <p:spPr>
          <a:xfrm>
            <a:off x="857250" y="2946237"/>
            <a:ext cx="13657141" cy="1470054"/>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A willful failure to report complete or updated beneficial ownership information to FinCEN or the willful provision of or attempt to provide false or fraudulent beneficial ownership information may result in civil or criminal penalties, including civil penalties of up to $500 for each day the violation continues, or criminal penalties, including imprisonment of up to two years and/or a fine of up to $10,000. </a:t>
            </a:r>
          </a:p>
        </p:txBody>
      </p:sp>
      <p:sp>
        <p:nvSpPr>
          <p:cNvPr id="16" name="TextBox 16"/>
          <p:cNvSpPr txBox="1"/>
          <p:nvPr/>
        </p:nvSpPr>
        <p:spPr>
          <a:xfrm>
            <a:off x="817876" y="4767631"/>
            <a:ext cx="13735890" cy="1098579"/>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A person may be subject to civil and/or criminal penalties for willfully causing a reporting company not to file a required BOI Report or to report incomplete or false beneficial ownership information. </a:t>
            </a:r>
          </a:p>
          <a:p>
            <a:pPr algn="l">
              <a:lnSpc>
                <a:spcPts val="2973"/>
              </a:lnSpc>
              <a:spcBef>
                <a:spcPct val="0"/>
              </a:spcBef>
            </a:pPr>
            <a:endParaRPr lang="en-US" sz="2123">
              <a:solidFill>
                <a:srgbClr val="384B59"/>
              </a:solidFill>
              <a:latin typeface="Canva Sans"/>
              <a:ea typeface="Canva Sans"/>
              <a:cs typeface="Canva Sans"/>
              <a:sym typeface="Canva Sans"/>
            </a:endParaRPr>
          </a:p>
        </p:txBody>
      </p:sp>
      <p:sp>
        <p:nvSpPr>
          <p:cNvPr id="17" name="TextBox 17"/>
          <p:cNvSpPr txBox="1"/>
          <p:nvPr/>
        </p:nvSpPr>
        <p:spPr>
          <a:xfrm>
            <a:off x="857250" y="5866894"/>
            <a:ext cx="13209667" cy="727104"/>
          </a:xfrm>
          <a:prstGeom prst="rect">
            <a:avLst/>
          </a:prstGeom>
        </p:spPr>
        <p:txBody>
          <a:bodyPr lIns="0" tIns="0" rIns="0" bIns="0" rtlCol="0" anchor="t">
            <a:spAutoFit/>
          </a:bodyPr>
          <a:lstStyle/>
          <a:p>
            <a:pPr algn="l">
              <a:lnSpc>
                <a:spcPts val="2973"/>
              </a:lnSpc>
              <a:spcBef>
                <a:spcPct val="0"/>
              </a:spcBef>
            </a:pPr>
            <a:r>
              <a:rPr lang="en-US" sz="2123">
                <a:solidFill>
                  <a:srgbClr val="384B59"/>
                </a:solidFill>
                <a:latin typeface="Canva Sans"/>
                <a:ea typeface="Canva Sans"/>
                <a:cs typeface="Canva Sans"/>
                <a:sym typeface="Canva Sans"/>
              </a:rPr>
              <a:t>For more information on the content of this presentation , please contact </a:t>
            </a:r>
            <a:r>
              <a:rPr lang="en-US" sz="2123">
                <a:solidFill>
                  <a:srgbClr val="384B59"/>
                </a:solidFill>
                <a:latin typeface="Canva Sans Bold"/>
                <a:ea typeface="Canva Sans Bold"/>
                <a:cs typeface="Canva Sans Bold"/>
                <a:sym typeface="Canva Sans Bold"/>
              </a:rPr>
              <a:t>Jordan Denning</a:t>
            </a:r>
            <a:r>
              <a:rPr lang="en-US" sz="2123">
                <a:solidFill>
                  <a:srgbClr val="384B59"/>
                </a:solidFill>
                <a:latin typeface="Canva Sans"/>
                <a:ea typeface="Canva Sans"/>
                <a:cs typeface="Canva Sans"/>
                <a:sym typeface="Canva Sans"/>
              </a:rPr>
              <a:t> via our website.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61424" y="3583547"/>
            <a:ext cx="10117151" cy="1405405"/>
            <a:chOff x="0" y="0"/>
            <a:chExt cx="3414266" cy="444177"/>
          </a:xfrm>
        </p:grpSpPr>
        <p:sp>
          <p:nvSpPr>
            <p:cNvPr id="3" name="Freeform 3"/>
            <p:cNvSpPr/>
            <p:nvPr/>
          </p:nvSpPr>
          <p:spPr>
            <a:xfrm>
              <a:off x="0" y="0"/>
              <a:ext cx="3414266" cy="444177"/>
            </a:xfrm>
            <a:custGeom>
              <a:avLst/>
              <a:gdLst/>
              <a:ahLst/>
              <a:cxnLst/>
              <a:rect l="l" t="t" r="r" b="b"/>
              <a:pathLst>
                <a:path w="3414266" h="444177">
                  <a:moveTo>
                    <a:pt x="30099" y="0"/>
                  </a:moveTo>
                  <a:lnTo>
                    <a:pt x="3384167" y="0"/>
                  </a:lnTo>
                  <a:cubicBezTo>
                    <a:pt x="3400790" y="0"/>
                    <a:pt x="3414266" y="13476"/>
                    <a:pt x="3414266" y="30099"/>
                  </a:cubicBezTo>
                  <a:lnTo>
                    <a:pt x="3414266" y="414078"/>
                  </a:lnTo>
                  <a:cubicBezTo>
                    <a:pt x="3414266" y="422061"/>
                    <a:pt x="3411095" y="429717"/>
                    <a:pt x="3405450" y="435361"/>
                  </a:cubicBezTo>
                  <a:cubicBezTo>
                    <a:pt x="3399805" y="441006"/>
                    <a:pt x="3392150" y="444177"/>
                    <a:pt x="3384167" y="444177"/>
                  </a:cubicBezTo>
                  <a:lnTo>
                    <a:pt x="30099" y="444177"/>
                  </a:lnTo>
                  <a:cubicBezTo>
                    <a:pt x="13476" y="444177"/>
                    <a:pt x="0" y="430701"/>
                    <a:pt x="0" y="414078"/>
                  </a:cubicBezTo>
                  <a:lnTo>
                    <a:pt x="0" y="30099"/>
                  </a:lnTo>
                  <a:cubicBezTo>
                    <a:pt x="0" y="13476"/>
                    <a:pt x="13476" y="0"/>
                    <a:pt x="30099" y="0"/>
                  </a:cubicBezTo>
                  <a:close/>
                </a:path>
              </a:pathLst>
            </a:custGeom>
            <a:solidFill>
              <a:srgbClr val="0EADCB"/>
            </a:solidFill>
          </p:spPr>
          <p:txBody>
            <a:bodyPr/>
            <a:lstStyle/>
            <a:p>
              <a:endParaRPr lang="en-US"/>
            </a:p>
          </p:txBody>
        </p:sp>
        <p:sp>
          <p:nvSpPr>
            <p:cNvPr id="4" name="TextBox 4"/>
            <p:cNvSpPr txBox="1"/>
            <p:nvPr/>
          </p:nvSpPr>
          <p:spPr>
            <a:xfrm>
              <a:off x="0" y="-28575"/>
              <a:ext cx="3414266" cy="472752"/>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3694076" y="82655"/>
            <a:ext cx="1483133" cy="14831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grpSp>
        <p:nvGrpSpPr>
          <p:cNvPr id="10" name="Group 10"/>
          <p:cNvGrpSpPr/>
          <p:nvPr/>
        </p:nvGrpSpPr>
        <p:grpSpPr>
          <a:xfrm>
            <a:off x="9403" y="8082700"/>
            <a:ext cx="15230597" cy="505801"/>
            <a:chOff x="0" y="0"/>
            <a:chExt cx="2831542" cy="94034"/>
          </a:xfrm>
        </p:grpSpPr>
        <p:sp>
          <p:nvSpPr>
            <p:cNvPr id="11" name="Freeform 11"/>
            <p:cNvSpPr/>
            <p:nvPr/>
          </p:nvSpPr>
          <p:spPr>
            <a:xfrm>
              <a:off x="0" y="0"/>
              <a:ext cx="2831542" cy="94034"/>
            </a:xfrm>
            <a:custGeom>
              <a:avLst/>
              <a:gdLst/>
              <a:ahLst/>
              <a:cxnLst/>
              <a:rect l="l" t="t" r="r" b="b"/>
              <a:pathLst>
                <a:path w="2831542" h="94034">
                  <a:moveTo>
                    <a:pt x="0" y="0"/>
                  </a:moveTo>
                  <a:lnTo>
                    <a:pt x="2831542" y="0"/>
                  </a:lnTo>
                  <a:lnTo>
                    <a:pt x="2831542" y="94034"/>
                  </a:lnTo>
                  <a:lnTo>
                    <a:pt x="0" y="94034"/>
                  </a:lnTo>
                  <a:close/>
                </a:path>
              </a:pathLst>
            </a:custGeom>
            <a:blipFill>
              <a:blip r:embed="rId6"/>
              <a:stretch>
                <a:fillRect t="-1455592" b="-1455592"/>
              </a:stretch>
            </a:blipFill>
          </p:spPr>
          <p:txBody>
            <a:bodyPr/>
            <a:lstStyle/>
            <a:p>
              <a:endParaRPr lang="en-US"/>
            </a:p>
          </p:txBody>
        </p:sp>
      </p:grpSp>
      <p:sp>
        <p:nvSpPr>
          <p:cNvPr id="13" name="TextBox 13"/>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4" name="TextBox 14"/>
          <p:cNvSpPr txBox="1"/>
          <p:nvPr/>
        </p:nvSpPr>
        <p:spPr>
          <a:xfrm>
            <a:off x="5744643" y="3968950"/>
            <a:ext cx="3750711" cy="634597"/>
          </a:xfrm>
          <a:prstGeom prst="rect">
            <a:avLst/>
          </a:prstGeom>
        </p:spPr>
        <p:txBody>
          <a:bodyPr wrap="square" lIns="0" tIns="0" rIns="0" bIns="0" rtlCol="0" anchor="t">
            <a:spAutoFit/>
          </a:bodyPr>
          <a:lstStyle/>
          <a:p>
            <a:pPr marL="0" lvl="0" indent="0" algn="ctr">
              <a:lnSpc>
                <a:spcPts val="5278"/>
              </a:lnSpc>
              <a:spcBef>
                <a:spcPct val="0"/>
              </a:spcBef>
            </a:pPr>
            <a:r>
              <a:rPr lang="en-US" sz="3770" u="none" strike="noStrike" dirty="0">
                <a:solidFill>
                  <a:srgbClr val="384B59"/>
                </a:solidFill>
                <a:latin typeface="Canva Sans Bold"/>
                <a:ea typeface="Canva Sans Bold"/>
                <a:cs typeface="Canva Sans Bold"/>
                <a:sym typeface="Canva Sans Bold"/>
              </a:rPr>
              <a:t>Q&amp;A</a:t>
            </a:r>
          </a:p>
        </p:txBody>
      </p:sp>
    </p:spTree>
    <p:extLst>
      <p:ext uri="{BB962C8B-B14F-4D97-AF65-F5344CB8AC3E}">
        <p14:creationId xmlns:p14="http://schemas.microsoft.com/office/powerpoint/2010/main" val="275557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7957"/>
            <a:ext cx="5029200" cy="1081733"/>
            <a:chOff x="0" y="0"/>
            <a:chExt cx="2386661" cy="341881"/>
          </a:xfrm>
        </p:grpSpPr>
        <p:sp>
          <p:nvSpPr>
            <p:cNvPr id="3" name="Freeform 3"/>
            <p:cNvSpPr/>
            <p:nvPr/>
          </p:nvSpPr>
          <p:spPr>
            <a:xfrm>
              <a:off x="0" y="0"/>
              <a:ext cx="2386661" cy="341881"/>
            </a:xfrm>
            <a:custGeom>
              <a:avLst/>
              <a:gdLst/>
              <a:ahLst/>
              <a:cxnLst/>
              <a:rect l="l" t="t" r="r" b="b"/>
              <a:pathLst>
                <a:path w="2386661" h="341881">
                  <a:moveTo>
                    <a:pt x="43059" y="0"/>
                  </a:moveTo>
                  <a:lnTo>
                    <a:pt x="2343602" y="0"/>
                  </a:lnTo>
                  <a:cubicBezTo>
                    <a:pt x="2355022" y="0"/>
                    <a:pt x="2365974" y="4537"/>
                    <a:pt x="2374049" y="12612"/>
                  </a:cubicBezTo>
                  <a:cubicBezTo>
                    <a:pt x="2382124" y="20687"/>
                    <a:pt x="2386661" y="31639"/>
                    <a:pt x="2386661" y="43059"/>
                  </a:cubicBezTo>
                  <a:lnTo>
                    <a:pt x="2386661" y="298822"/>
                  </a:lnTo>
                  <a:cubicBezTo>
                    <a:pt x="2386661" y="310242"/>
                    <a:pt x="2382124" y="321194"/>
                    <a:pt x="2374049" y="329269"/>
                  </a:cubicBezTo>
                  <a:cubicBezTo>
                    <a:pt x="2365974" y="337344"/>
                    <a:pt x="2355022" y="341881"/>
                    <a:pt x="2343602" y="341881"/>
                  </a:cubicBezTo>
                  <a:lnTo>
                    <a:pt x="43059" y="341881"/>
                  </a:lnTo>
                  <a:cubicBezTo>
                    <a:pt x="31639" y="341881"/>
                    <a:pt x="20687" y="337344"/>
                    <a:pt x="12612" y="329269"/>
                  </a:cubicBezTo>
                  <a:cubicBezTo>
                    <a:pt x="4537" y="321194"/>
                    <a:pt x="0" y="310242"/>
                    <a:pt x="0" y="298822"/>
                  </a:cubicBezTo>
                  <a:lnTo>
                    <a:pt x="0" y="43059"/>
                  </a:lnTo>
                  <a:cubicBezTo>
                    <a:pt x="0" y="31639"/>
                    <a:pt x="4537" y="20687"/>
                    <a:pt x="12612" y="12612"/>
                  </a:cubicBezTo>
                  <a:cubicBezTo>
                    <a:pt x="20687" y="4537"/>
                    <a:pt x="31639" y="0"/>
                    <a:pt x="43059" y="0"/>
                  </a:cubicBezTo>
                  <a:close/>
                </a:path>
              </a:pathLst>
            </a:custGeom>
            <a:solidFill>
              <a:srgbClr val="0EADCB"/>
            </a:solidFill>
          </p:spPr>
          <p:txBody>
            <a:bodyPr/>
            <a:lstStyle/>
            <a:p>
              <a:endParaRPr lang="en-US"/>
            </a:p>
          </p:txBody>
        </p:sp>
        <p:sp>
          <p:nvSpPr>
            <p:cNvPr id="4" name="TextBox 4"/>
            <p:cNvSpPr txBox="1"/>
            <p:nvPr/>
          </p:nvSpPr>
          <p:spPr>
            <a:xfrm>
              <a:off x="0" y="-28575"/>
              <a:ext cx="2386661"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7277065" y="1513367"/>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277065" y="2755423"/>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grpSp>
        <p:nvGrpSpPr>
          <p:cNvPr id="9" name="Group 9"/>
          <p:cNvGrpSpPr/>
          <p:nvPr/>
        </p:nvGrpSpPr>
        <p:grpSpPr>
          <a:xfrm>
            <a:off x="1287425" y="5727222"/>
            <a:ext cx="12622831" cy="1537733"/>
            <a:chOff x="0" y="0"/>
            <a:chExt cx="3989438" cy="255133"/>
          </a:xfrm>
        </p:grpSpPr>
        <p:sp>
          <p:nvSpPr>
            <p:cNvPr id="10" name="Freeform 10">
              <a:hlinkClick r:id="rId5" tooltip="https://www.360businesslaw.com/en/on-demand-webinars/an-update-on-the-provision-of-information-to-data-subjects/"/>
            </p:cNvPr>
            <p:cNvSpPr/>
            <p:nvPr/>
          </p:nvSpPr>
          <p:spPr>
            <a:xfrm>
              <a:off x="0" y="0"/>
              <a:ext cx="3989438" cy="255133"/>
            </a:xfrm>
            <a:custGeom>
              <a:avLst/>
              <a:gdLst/>
              <a:ahLst/>
              <a:cxnLst/>
              <a:rect l="l" t="t" r="r" b="b"/>
              <a:pathLst>
                <a:path w="3989438" h="255133">
                  <a:moveTo>
                    <a:pt x="25760" y="0"/>
                  </a:moveTo>
                  <a:lnTo>
                    <a:pt x="3963678" y="0"/>
                  </a:lnTo>
                  <a:cubicBezTo>
                    <a:pt x="3970510" y="0"/>
                    <a:pt x="3977062" y="2714"/>
                    <a:pt x="3981893" y="7545"/>
                  </a:cubicBezTo>
                  <a:cubicBezTo>
                    <a:pt x="3986724" y="12376"/>
                    <a:pt x="3989438" y="18928"/>
                    <a:pt x="3989438" y="25760"/>
                  </a:cubicBezTo>
                  <a:lnTo>
                    <a:pt x="3989438" y="229373"/>
                  </a:lnTo>
                  <a:cubicBezTo>
                    <a:pt x="3989438" y="243600"/>
                    <a:pt x="3977905" y="255133"/>
                    <a:pt x="3963678" y="255133"/>
                  </a:cubicBezTo>
                  <a:lnTo>
                    <a:pt x="25760" y="255133"/>
                  </a:lnTo>
                  <a:cubicBezTo>
                    <a:pt x="18928" y="255133"/>
                    <a:pt x="12376" y="252419"/>
                    <a:pt x="7545" y="247588"/>
                  </a:cubicBezTo>
                  <a:cubicBezTo>
                    <a:pt x="2714" y="242757"/>
                    <a:pt x="0" y="236205"/>
                    <a:pt x="0" y="229373"/>
                  </a:cubicBezTo>
                  <a:lnTo>
                    <a:pt x="0" y="25760"/>
                  </a:lnTo>
                  <a:cubicBezTo>
                    <a:pt x="0" y="11533"/>
                    <a:pt x="11533" y="0"/>
                    <a:pt x="25760" y="0"/>
                  </a:cubicBezTo>
                  <a:close/>
                </a:path>
              </a:pathLst>
            </a:custGeom>
            <a:solidFill>
              <a:srgbClr val="0EADCB"/>
            </a:solidFill>
          </p:spPr>
          <p:txBody>
            <a:bodyPr/>
            <a:lstStyle/>
            <a:p>
              <a:endParaRPr lang="en-US"/>
            </a:p>
          </p:txBody>
        </p:sp>
        <p:sp>
          <p:nvSpPr>
            <p:cNvPr id="11" name="TextBox 11"/>
            <p:cNvSpPr txBox="1"/>
            <p:nvPr/>
          </p:nvSpPr>
          <p:spPr>
            <a:xfrm>
              <a:off x="0" y="-28575"/>
              <a:ext cx="3989438" cy="283708"/>
            </a:xfrm>
            <a:prstGeom prst="rect">
              <a:avLst/>
            </a:prstGeom>
          </p:spPr>
          <p:txBody>
            <a:bodyPr lIns="50800" tIns="50800" rIns="50800" bIns="50800" rtlCol="0" anchor="ctr"/>
            <a:lstStyle/>
            <a:p>
              <a:pPr algn="ctr">
                <a:lnSpc>
                  <a:spcPts val="2239"/>
                </a:lnSpc>
              </a:pPr>
              <a:endParaRPr/>
            </a:p>
          </p:txBody>
        </p:sp>
      </p:grpSp>
      <p:sp>
        <p:nvSpPr>
          <p:cNvPr id="12" name="TextBox 12"/>
          <p:cNvSpPr txBox="1"/>
          <p:nvPr/>
        </p:nvSpPr>
        <p:spPr>
          <a:xfrm>
            <a:off x="303931" y="1571887"/>
            <a:ext cx="2058269" cy="637656"/>
          </a:xfrm>
          <a:prstGeom prst="rect">
            <a:avLst/>
          </a:prstGeom>
        </p:spPr>
        <p:txBody>
          <a:bodyPr wrap="square" lIns="0" tIns="0" rIns="0" bIns="0" rtlCol="0" anchor="t">
            <a:spAutoFit/>
          </a:bodyPr>
          <a:lstStyle/>
          <a:p>
            <a:pPr algn="ctr">
              <a:lnSpc>
                <a:spcPts val="5278"/>
              </a:lnSpc>
              <a:spcBef>
                <a:spcPct val="0"/>
              </a:spcBef>
            </a:pPr>
            <a:r>
              <a:rPr lang="en-US" sz="3770" dirty="0">
                <a:solidFill>
                  <a:srgbClr val="384B59"/>
                </a:solidFill>
                <a:latin typeface="Canva Sans Bold"/>
                <a:ea typeface="Canva Sans Bold"/>
                <a:cs typeface="Canva Sans Bold"/>
                <a:sym typeface="Canva Sans Bold"/>
              </a:rPr>
              <a:t>Agenda</a:t>
            </a:r>
          </a:p>
        </p:txBody>
      </p:sp>
      <p:sp>
        <p:nvSpPr>
          <p:cNvPr id="13" name="TextBox 13"/>
          <p:cNvSpPr txBox="1"/>
          <p:nvPr/>
        </p:nvSpPr>
        <p:spPr>
          <a:xfrm>
            <a:off x="2014381" y="5765323"/>
            <a:ext cx="11168920" cy="1314271"/>
          </a:xfrm>
          <a:prstGeom prst="rect">
            <a:avLst/>
          </a:prstGeom>
        </p:spPr>
        <p:txBody>
          <a:bodyPr lIns="0" tIns="0" rIns="0" bIns="0" rtlCol="0" anchor="t">
            <a:spAutoFit/>
          </a:bodyPr>
          <a:lstStyle/>
          <a:p>
            <a:pPr algn="ctr">
              <a:lnSpc>
                <a:spcPts val="5278"/>
              </a:lnSpc>
              <a:spcBef>
                <a:spcPct val="0"/>
              </a:spcBef>
            </a:pPr>
            <a:r>
              <a:rPr lang="en-US" sz="3770" dirty="0">
                <a:solidFill>
                  <a:srgbClr val="384B59"/>
                </a:solidFill>
                <a:latin typeface="Canva Sans Bold"/>
                <a:ea typeface="Canva Sans Bold"/>
                <a:cs typeface="Canva Sans Bold"/>
                <a:sym typeface="Canva Sans Bold"/>
              </a:rPr>
              <a:t>Sign Up for Our Webinars On Demand</a:t>
            </a:r>
          </a:p>
          <a:p>
            <a:pPr algn="ctr">
              <a:lnSpc>
                <a:spcPts val="5278"/>
              </a:lnSpc>
              <a:spcBef>
                <a:spcPct val="0"/>
              </a:spcBef>
            </a:pPr>
            <a:r>
              <a:rPr lang="en-US" sz="3770" dirty="0">
                <a:solidFill>
                  <a:srgbClr val="384B59"/>
                </a:solidFill>
                <a:latin typeface="Canva Sans Bold"/>
                <a:ea typeface="Canva Sans Bold"/>
                <a:cs typeface="Canva Sans Bold"/>
                <a:sym typeface="Canva Sans Bold"/>
              </a:rPr>
              <a:t>www.360businesslaw.com/webinars</a:t>
            </a:r>
            <a:endParaRPr lang="en-US" sz="3770" dirty="0">
              <a:solidFill>
                <a:srgbClr val="384B59"/>
              </a:solidFill>
              <a:latin typeface="Canva Sans Bold"/>
              <a:ea typeface="Canva Sans Bold"/>
              <a:cs typeface="Canva Sans Bold"/>
              <a:sym typeface="Canva Sans Bold"/>
              <a:hlinkClick r:id="rId6" tooltip="https://webinars.360lawgroup.co.uk/navigating-the-intersection-of-artificial-intelligence-and-law"/>
            </a:endParaRPr>
          </a:p>
        </p:txBody>
      </p:sp>
      <p:grpSp>
        <p:nvGrpSpPr>
          <p:cNvPr id="14" name="Group 14"/>
          <p:cNvGrpSpPr/>
          <p:nvPr/>
        </p:nvGrpSpPr>
        <p:grpSpPr>
          <a:xfrm>
            <a:off x="18806" y="8066699"/>
            <a:ext cx="15221194" cy="505801"/>
            <a:chOff x="0" y="0"/>
            <a:chExt cx="2829793" cy="94034"/>
          </a:xfrm>
        </p:grpSpPr>
        <p:sp>
          <p:nvSpPr>
            <p:cNvPr id="15" name="Freeform 15"/>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7"/>
              <a:stretch>
                <a:fillRect t="-1454662" b="-1454662"/>
              </a:stretch>
            </a:blipFill>
          </p:spPr>
          <p:txBody>
            <a:bodyPr/>
            <a:lstStyle/>
            <a:p>
              <a:endParaRPr lang="en-US"/>
            </a:p>
          </p:txBody>
        </p:sp>
      </p:grpSp>
      <p:sp>
        <p:nvSpPr>
          <p:cNvPr id="16" name="TextBox 16"/>
          <p:cNvSpPr txBox="1"/>
          <p:nvPr/>
        </p:nvSpPr>
        <p:spPr>
          <a:xfrm>
            <a:off x="7889237" y="1504523"/>
            <a:ext cx="7167778" cy="727104"/>
          </a:xfrm>
          <a:prstGeom prst="rect">
            <a:avLst/>
          </a:prstGeom>
        </p:spPr>
        <p:txBody>
          <a:bodyPr lIns="0" tIns="0" rIns="0" bIns="0" rtlCol="0" anchor="t">
            <a:spAutoFit/>
          </a:bodyPr>
          <a:lstStyle/>
          <a:p>
            <a:pPr marL="0" lvl="0" indent="0" algn="l">
              <a:lnSpc>
                <a:spcPts val="2973"/>
              </a:lnSpc>
              <a:spcBef>
                <a:spcPct val="0"/>
              </a:spcBef>
            </a:pPr>
            <a:r>
              <a:rPr lang="en-US" sz="2123" u="none" strike="noStrike">
                <a:solidFill>
                  <a:srgbClr val="384B59"/>
                </a:solidFill>
                <a:latin typeface="Canva Sans"/>
                <a:ea typeface="Canva Sans"/>
                <a:cs typeface="Canva Sans"/>
                <a:sym typeface="Canva Sans"/>
              </a:rPr>
              <a:t>The Corporate Transparency Act: What you need to know </a:t>
            </a:r>
          </a:p>
        </p:txBody>
      </p:sp>
      <p:sp>
        <p:nvSpPr>
          <p:cNvPr id="17" name="TextBox 17"/>
          <p:cNvSpPr txBox="1"/>
          <p:nvPr/>
        </p:nvSpPr>
        <p:spPr>
          <a:xfrm>
            <a:off x="7889237" y="2717323"/>
            <a:ext cx="7245374" cy="727104"/>
          </a:xfrm>
          <a:prstGeom prst="rect">
            <a:avLst/>
          </a:prstGeom>
        </p:spPr>
        <p:txBody>
          <a:bodyPr lIns="0" tIns="0" rIns="0" bIns="0" rtlCol="0" anchor="t">
            <a:spAutoFit/>
          </a:bodyPr>
          <a:lstStyle/>
          <a:p>
            <a:pPr marL="0" lvl="0" indent="0" algn="l">
              <a:lnSpc>
                <a:spcPts val="2973"/>
              </a:lnSpc>
              <a:spcBef>
                <a:spcPct val="0"/>
              </a:spcBef>
            </a:pPr>
            <a:r>
              <a:rPr lang="en-US" sz="2123" u="none" strike="noStrike">
                <a:solidFill>
                  <a:srgbClr val="384B59"/>
                </a:solidFill>
                <a:latin typeface="Canva Sans"/>
                <a:ea typeface="Canva Sans"/>
                <a:cs typeface="Canva Sans"/>
                <a:sym typeface="Canva Sans"/>
              </a:rPr>
              <a:t>The new federal anti-corruption law took effect January 1, 2024. How does it affect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9154"/>
            <a:ext cx="9536682" cy="1094803"/>
            <a:chOff x="0" y="0"/>
            <a:chExt cx="3121465" cy="346012"/>
          </a:xfrm>
        </p:grpSpPr>
        <p:sp>
          <p:nvSpPr>
            <p:cNvPr id="3" name="Freeform 3"/>
            <p:cNvSpPr/>
            <p:nvPr/>
          </p:nvSpPr>
          <p:spPr>
            <a:xfrm>
              <a:off x="0" y="0"/>
              <a:ext cx="3121465" cy="346012"/>
            </a:xfrm>
            <a:custGeom>
              <a:avLst/>
              <a:gdLst/>
              <a:ahLst/>
              <a:cxnLst/>
              <a:rect l="l" t="t" r="r" b="b"/>
              <a:pathLst>
                <a:path w="3121465" h="346012">
                  <a:moveTo>
                    <a:pt x="32923" y="0"/>
                  </a:moveTo>
                  <a:lnTo>
                    <a:pt x="3088542" y="0"/>
                  </a:lnTo>
                  <a:cubicBezTo>
                    <a:pt x="3106725" y="0"/>
                    <a:pt x="3121465" y="14740"/>
                    <a:pt x="3121465" y="32923"/>
                  </a:cubicBezTo>
                  <a:lnTo>
                    <a:pt x="3121465" y="313089"/>
                  </a:lnTo>
                  <a:cubicBezTo>
                    <a:pt x="3121465" y="331272"/>
                    <a:pt x="3106725" y="346012"/>
                    <a:pt x="3088542" y="346012"/>
                  </a:cubicBezTo>
                  <a:lnTo>
                    <a:pt x="32923" y="346012"/>
                  </a:lnTo>
                  <a:cubicBezTo>
                    <a:pt x="14740" y="346012"/>
                    <a:pt x="0" y="331272"/>
                    <a:pt x="0" y="313089"/>
                  </a:cubicBezTo>
                  <a:lnTo>
                    <a:pt x="0" y="32923"/>
                  </a:lnTo>
                  <a:cubicBezTo>
                    <a:pt x="0" y="14740"/>
                    <a:pt x="14740" y="0"/>
                    <a:pt x="32923" y="0"/>
                  </a:cubicBezTo>
                  <a:close/>
                </a:path>
              </a:pathLst>
            </a:custGeom>
            <a:solidFill>
              <a:srgbClr val="0EADCB"/>
            </a:solidFill>
          </p:spPr>
          <p:txBody>
            <a:bodyPr/>
            <a:lstStyle/>
            <a:p>
              <a:endParaRPr lang="en-US"/>
            </a:p>
          </p:txBody>
        </p:sp>
        <p:sp>
          <p:nvSpPr>
            <p:cNvPr id="4" name="TextBox 4"/>
            <p:cNvSpPr txBox="1"/>
            <p:nvPr/>
          </p:nvSpPr>
          <p:spPr>
            <a:xfrm>
              <a:off x="0" y="-28575"/>
              <a:ext cx="3121465" cy="374587"/>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232397" y="2739707"/>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8806" y="8066699"/>
            <a:ext cx="15221194" cy="505801"/>
            <a:chOff x="0" y="0"/>
            <a:chExt cx="2829793" cy="94034"/>
          </a:xfrm>
        </p:grpSpPr>
        <p:sp>
          <p:nvSpPr>
            <p:cNvPr id="8" name="Freeform 8"/>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5"/>
              <a:stretch>
                <a:fillRect t="-1454662" b="-1454662"/>
              </a:stretch>
            </a:blipFill>
          </p:spPr>
          <p:txBody>
            <a:bodyPr/>
            <a:lstStyle/>
            <a:p>
              <a:endParaRPr lang="en-US"/>
            </a:p>
          </p:txBody>
        </p:sp>
      </p:grpSp>
      <p:sp>
        <p:nvSpPr>
          <p:cNvPr id="9" name="Freeform 9"/>
          <p:cNvSpPr/>
          <p:nvPr/>
        </p:nvSpPr>
        <p:spPr>
          <a:xfrm>
            <a:off x="232397" y="3463607"/>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13694076" y="82655"/>
            <a:ext cx="1483133" cy="14831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txBody>
            <a:bodyPr/>
            <a:lstStyle/>
            <a:p>
              <a:endParaRPr lang="en-US"/>
            </a:p>
          </p:txBody>
        </p:sp>
      </p:grpSp>
      <p:sp>
        <p:nvSpPr>
          <p:cNvPr id="13" name="TextBox 13"/>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4" name="TextBox 14"/>
          <p:cNvSpPr txBox="1"/>
          <p:nvPr/>
        </p:nvSpPr>
        <p:spPr>
          <a:xfrm>
            <a:off x="711486" y="1977480"/>
            <a:ext cx="8740080" cy="1098579"/>
          </a:xfrm>
          <a:prstGeom prst="rect">
            <a:avLst/>
          </a:prstGeom>
        </p:spPr>
        <p:txBody>
          <a:bodyPr lIns="0" tIns="0" rIns="0" bIns="0" rtlCol="0" anchor="t">
            <a:spAutoFit/>
          </a:bodyPr>
          <a:lstStyle/>
          <a:p>
            <a:pPr marL="0" lvl="0" indent="0" algn="l">
              <a:lnSpc>
                <a:spcPts val="2973"/>
              </a:lnSpc>
              <a:spcBef>
                <a:spcPct val="0"/>
              </a:spcBef>
            </a:pPr>
            <a:endParaRPr/>
          </a:p>
          <a:p>
            <a:pPr marL="0" lvl="0" indent="0" algn="l">
              <a:lnSpc>
                <a:spcPts val="2973"/>
              </a:lnSpc>
              <a:spcBef>
                <a:spcPct val="0"/>
              </a:spcBef>
            </a:pPr>
            <a:endParaRPr/>
          </a:p>
          <a:p>
            <a:pPr marL="0" lvl="0" indent="0" algn="l">
              <a:lnSpc>
                <a:spcPts val="2973"/>
              </a:lnSpc>
              <a:spcBef>
                <a:spcPct val="0"/>
              </a:spcBef>
            </a:pPr>
            <a:r>
              <a:rPr lang="en-US" sz="2123" u="none" strike="noStrike">
                <a:solidFill>
                  <a:srgbClr val="384B59"/>
                </a:solidFill>
                <a:latin typeface="Canva Sans"/>
                <a:ea typeface="Canva Sans"/>
                <a:cs typeface="Canva Sans"/>
                <a:sym typeface="Canva Sans"/>
              </a:rPr>
              <a:t>The Corporate Transparency Act (CTA) took effect January 1, 2024. </a:t>
            </a:r>
          </a:p>
        </p:txBody>
      </p:sp>
      <p:sp>
        <p:nvSpPr>
          <p:cNvPr id="15" name="TextBox 15"/>
          <p:cNvSpPr txBox="1"/>
          <p:nvPr/>
        </p:nvSpPr>
        <p:spPr>
          <a:xfrm>
            <a:off x="0" y="1571887"/>
            <a:ext cx="9391356" cy="637656"/>
          </a:xfrm>
          <a:prstGeom prst="rect">
            <a:avLst/>
          </a:prstGeom>
        </p:spPr>
        <p:txBody>
          <a:bodyPr lIns="0" tIns="0" rIns="0" bIns="0" rtlCol="0" anchor="t">
            <a:spAutoFit/>
          </a:bodyPr>
          <a:lstStyle/>
          <a:p>
            <a:pPr algn="ctr">
              <a:lnSpc>
                <a:spcPts val="5278"/>
              </a:lnSpc>
              <a:spcBef>
                <a:spcPct val="0"/>
              </a:spcBef>
            </a:pPr>
            <a:r>
              <a:rPr lang="en-US" sz="3770">
                <a:solidFill>
                  <a:srgbClr val="384B59"/>
                </a:solidFill>
                <a:latin typeface="Canva Sans Bold"/>
                <a:ea typeface="Canva Sans Bold"/>
                <a:cs typeface="Canva Sans Bold"/>
                <a:sym typeface="Canva Sans Bold"/>
              </a:rPr>
              <a:t>The Corporate Transparency Act (CTA)</a:t>
            </a:r>
          </a:p>
        </p:txBody>
      </p:sp>
      <p:sp>
        <p:nvSpPr>
          <p:cNvPr id="16" name="TextBox 16"/>
          <p:cNvSpPr txBox="1"/>
          <p:nvPr/>
        </p:nvSpPr>
        <p:spPr>
          <a:xfrm>
            <a:off x="711486" y="3458513"/>
            <a:ext cx="14024460"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The CTA is designed to combat money laundering and other financial crimes by requiring a broad range of entities to disclose information about their owners and persons who exercise control to the Financial Crimes Enforcement Network (FinCEN), a bureau of the United States Treasury. </a:t>
            </a:r>
          </a:p>
        </p:txBody>
      </p:sp>
      <p:sp>
        <p:nvSpPr>
          <p:cNvPr id="17" name="TextBox 17"/>
          <p:cNvSpPr txBox="1"/>
          <p:nvPr/>
        </p:nvSpPr>
        <p:spPr>
          <a:xfrm>
            <a:off x="711486" y="4907251"/>
            <a:ext cx="14528514"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The CTA is simple in concept but technical in its application. The keys to navigating these new reporting requirements are the following: </a:t>
            </a:r>
          </a:p>
        </p:txBody>
      </p:sp>
      <p:sp>
        <p:nvSpPr>
          <p:cNvPr id="18" name="Freeform 18"/>
          <p:cNvSpPr/>
          <p:nvPr/>
        </p:nvSpPr>
        <p:spPr>
          <a:xfrm>
            <a:off x="232397" y="4923809"/>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587527" y="5841414"/>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1013550" y="5774739"/>
            <a:ext cx="14226450"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Whether an entity is a reporting company that must report to FinCEN (or whether that entity falls into one of many enumerated exceptions to the reporting requirement); </a:t>
            </a:r>
          </a:p>
        </p:txBody>
      </p:sp>
      <p:sp>
        <p:nvSpPr>
          <p:cNvPr id="21" name="Freeform 21"/>
          <p:cNvSpPr/>
          <p:nvPr/>
        </p:nvSpPr>
        <p:spPr>
          <a:xfrm>
            <a:off x="587527" y="6712475"/>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2"/>
          <p:cNvSpPr/>
          <p:nvPr/>
        </p:nvSpPr>
        <p:spPr>
          <a:xfrm>
            <a:off x="587527" y="7474354"/>
            <a:ext cx="247918" cy="276104"/>
          </a:xfrm>
          <a:custGeom>
            <a:avLst/>
            <a:gdLst/>
            <a:ahLst/>
            <a:cxnLst/>
            <a:rect l="l" t="t" r="r" b="b"/>
            <a:pathLst>
              <a:path w="247918" h="276104">
                <a:moveTo>
                  <a:pt x="0" y="0"/>
                </a:moveTo>
                <a:lnTo>
                  <a:pt x="247918" y="0"/>
                </a:lnTo>
                <a:lnTo>
                  <a:pt x="247918" y="276103"/>
                </a:lnTo>
                <a:lnTo>
                  <a:pt x="0" y="2761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p:cNvSpPr txBox="1"/>
          <p:nvPr/>
        </p:nvSpPr>
        <p:spPr>
          <a:xfrm>
            <a:off x="1013550" y="6747250"/>
            <a:ext cx="13195815"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Who are the beneficial owners and company applicants whose information must be reported; and </a:t>
            </a:r>
          </a:p>
        </p:txBody>
      </p:sp>
      <p:sp>
        <p:nvSpPr>
          <p:cNvPr id="24" name="TextBox 24"/>
          <p:cNvSpPr txBox="1"/>
          <p:nvPr/>
        </p:nvSpPr>
        <p:spPr>
          <a:xfrm>
            <a:off x="1013550" y="7415541"/>
            <a:ext cx="4309393"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When reports are due to FinCEN.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3" name="Freeform 3"/>
          <p:cNvSpPr/>
          <p:nvPr/>
        </p:nvSpPr>
        <p:spPr>
          <a:xfrm>
            <a:off x="310297" y="1874579"/>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694076" y="82655"/>
            <a:ext cx="1483133" cy="14831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7" name="Group 7"/>
          <p:cNvGrpSpPr/>
          <p:nvPr/>
        </p:nvGrpSpPr>
        <p:grpSpPr>
          <a:xfrm>
            <a:off x="18806" y="8066699"/>
            <a:ext cx="15221194" cy="505801"/>
            <a:chOff x="0" y="0"/>
            <a:chExt cx="2829793" cy="94034"/>
          </a:xfrm>
        </p:grpSpPr>
        <p:sp>
          <p:nvSpPr>
            <p:cNvPr id="8" name="Freeform 8"/>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8"/>
              <a:stretch>
                <a:fillRect t="-1454662" b="-1454662"/>
              </a:stretch>
            </a:blipFill>
          </p:spPr>
          <p:txBody>
            <a:bodyPr/>
            <a:lstStyle/>
            <a:p>
              <a:endParaRPr lang="en-US"/>
            </a:p>
          </p:txBody>
        </p:sp>
      </p:grpSp>
      <p:sp>
        <p:nvSpPr>
          <p:cNvPr id="9" name="TextBox 9"/>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0" name="TextBox 10"/>
          <p:cNvSpPr txBox="1"/>
          <p:nvPr/>
        </p:nvSpPr>
        <p:spPr>
          <a:xfrm>
            <a:off x="1029583" y="1836479"/>
            <a:ext cx="13226516"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It is the obligation of each reporting company to file reports with FinCEN. However, individual beneficial owners, senior officers, and company applicants may face civil and/or criminal liability for willful failure to provide required information or for providing false information.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00202"/>
            <a:ext cx="6526466" cy="1081733"/>
            <a:chOff x="0" y="0"/>
            <a:chExt cx="2174219" cy="341881"/>
          </a:xfrm>
        </p:grpSpPr>
        <p:sp>
          <p:nvSpPr>
            <p:cNvPr id="3" name="Freeform 3"/>
            <p:cNvSpPr/>
            <p:nvPr/>
          </p:nvSpPr>
          <p:spPr>
            <a:xfrm>
              <a:off x="0" y="0"/>
              <a:ext cx="2174219" cy="341881"/>
            </a:xfrm>
            <a:custGeom>
              <a:avLst/>
              <a:gdLst/>
              <a:ahLst/>
              <a:cxnLst/>
              <a:rect l="l" t="t" r="r" b="b"/>
              <a:pathLst>
                <a:path w="2174219" h="341881">
                  <a:moveTo>
                    <a:pt x="47266" y="0"/>
                  </a:moveTo>
                  <a:lnTo>
                    <a:pt x="2126953" y="0"/>
                  </a:lnTo>
                  <a:cubicBezTo>
                    <a:pt x="2153057" y="0"/>
                    <a:pt x="2174219" y="21162"/>
                    <a:pt x="2174219" y="47266"/>
                  </a:cubicBezTo>
                  <a:lnTo>
                    <a:pt x="2174219" y="294615"/>
                  </a:lnTo>
                  <a:cubicBezTo>
                    <a:pt x="2174219" y="320719"/>
                    <a:pt x="2153057" y="341881"/>
                    <a:pt x="2126953" y="341881"/>
                  </a:cubicBezTo>
                  <a:lnTo>
                    <a:pt x="47266" y="341881"/>
                  </a:lnTo>
                  <a:cubicBezTo>
                    <a:pt x="21162" y="341881"/>
                    <a:pt x="0" y="320719"/>
                    <a:pt x="0" y="294615"/>
                  </a:cubicBezTo>
                  <a:lnTo>
                    <a:pt x="0" y="47266"/>
                  </a:lnTo>
                  <a:cubicBezTo>
                    <a:pt x="0" y="21162"/>
                    <a:pt x="21162" y="0"/>
                    <a:pt x="47266" y="0"/>
                  </a:cubicBezTo>
                  <a:close/>
                </a:path>
              </a:pathLst>
            </a:custGeom>
            <a:solidFill>
              <a:srgbClr val="0EADCB"/>
            </a:solidFill>
          </p:spPr>
          <p:txBody>
            <a:bodyPr/>
            <a:lstStyle/>
            <a:p>
              <a:endParaRPr lang="en-US"/>
            </a:p>
          </p:txBody>
        </p:sp>
        <p:sp>
          <p:nvSpPr>
            <p:cNvPr id="4" name="TextBox 4"/>
            <p:cNvSpPr txBox="1"/>
            <p:nvPr/>
          </p:nvSpPr>
          <p:spPr>
            <a:xfrm>
              <a:off x="0" y="-28575"/>
              <a:ext cx="2174219"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245230" y="2967710"/>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3694076" y="82655"/>
            <a:ext cx="1483133" cy="14831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10" name="Group 10"/>
          <p:cNvGrpSpPr/>
          <p:nvPr/>
        </p:nvGrpSpPr>
        <p:grpSpPr>
          <a:xfrm>
            <a:off x="18806" y="8066699"/>
            <a:ext cx="15221194" cy="505801"/>
            <a:chOff x="0" y="0"/>
            <a:chExt cx="2829793" cy="94034"/>
          </a:xfrm>
        </p:grpSpPr>
        <p:sp>
          <p:nvSpPr>
            <p:cNvPr id="11" name="Freeform 11"/>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8"/>
              <a:stretch>
                <a:fillRect t="-1454662" b="-1454662"/>
              </a:stretch>
            </a:blipFill>
          </p:spPr>
          <p:txBody>
            <a:bodyPr/>
            <a:lstStyle/>
            <a:p>
              <a:endParaRPr lang="en-US"/>
            </a:p>
          </p:txBody>
        </p:sp>
      </p:grpSp>
      <p:sp>
        <p:nvSpPr>
          <p:cNvPr id="12" name="Freeform 12"/>
          <p:cNvSpPr/>
          <p:nvPr/>
        </p:nvSpPr>
        <p:spPr>
          <a:xfrm>
            <a:off x="245230" y="4931194"/>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4" name="TextBox 14"/>
          <p:cNvSpPr txBox="1"/>
          <p:nvPr/>
        </p:nvSpPr>
        <p:spPr>
          <a:xfrm>
            <a:off x="135489" y="1586658"/>
            <a:ext cx="6390977" cy="637656"/>
          </a:xfrm>
          <a:prstGeom prst="rect">
            <a:avLst/>
          </a:prstGeom>
        </p:spPr>
        <p:txBody>
          <a:bodyPr lIns="0" tIns="0" rIns="0" bIns="0" rtlCol="0" anchor="t">
            <a:spAutoFit/>
          </a:bodyPr>
          <a:lstStyle/>
          <a:p>
            <a:pPr marL="0" lvl="0" indent="0" algn="ctr">
              <a:lnSpc>
                <a:spcPts val="5278"/>
              </a:lnSpc>
              <a:spcBef>
                <a:spcPct val="0"/>
              </a:spcBef>
            </a:pPr>
            <a:r>
              <a:rPr lang="en-US" sz="3770" u="none" strike="noStrike">
                <a:solidFill>
                  <a:srgbClr val="384B59"/>
                </a:solidFill>
                <a:latin typeface="Canva Sans Bold"/>
                <a:ea typeface="Canva Sans Bold"/>
                <a:cs typeface="Canva Sans Bold"/>
                <a:sym typeface="Canva Sans Bold"/>
              </a:rPr>
              <a:t>Overview of key CTA terms </a:t>
            </a:r>
          </a:p>
        </p:txBody>
      </p:sp>
      <p:sp>
        <p:nvSpPr>
          <p:cNvPr id="15" name="TextBox 15"/>
          <p:cNvSpPr txBox="1"/>
          <p:nvPr/>
        </p:nvSpPr>
        <p:spPr>
          <a:xfrm>
            <a:off x="857250" y="2973121"/>
            <a:ext cx="13842129" cy="147005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Reporting Company includes most entities formed in or registered to do business in the United States. However, the act also creates numerous exemptions, which exclude certain categories of entities (as described below). Entities that fall within one of these exemptions are not required to file Beneficial Ownership Information (BOI) reports under the CTA. </a:t>
            </a:r>
          </a:p>
        </p:txBody>
      </p:sp>
      <p:sp>
        <p:nvSpPr>
          <p:cNvPr id="16" name="TextBox 16"/>
          <p:cNvSpPr txBox="1"/>
          <p:nvPr/>
        </p:nvSpPr>
        <p:spPr>
          <a:xfrm>
            <a:off x="764070" y="4949742"/>
            <a:ext cx="13935308" cy="18415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Beneficial Owner is defined as any individual who (i) owns 25% or more of a reporting company or (ii) exercises “substantial control” over a reporting company. Many senior executives (such as a company’s president, chief financial officer, general counsel, chief executive officer, chief operating officer, or any other officer who performs a similar function) will be deemed beneficial owners under the CTA due to their control over a reporting company.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3" name="Freeform 3"/>
          <p:cNvSpPr/>
          <p:nvPr/>
        </p:nvSpPr>
        <p:spPr>
          <a:xfrm>
            <a:off x="258300" y="1821547"/>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694076" y="82655"/>
            <a:ext cx="1483133" cy="14831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sp>
        <p:nvSpPr>
          <p:cNvPr id="7" name="TextBox 7"/>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grpSp>
        <p:nvGrpSpPr>
          <p:cNvPr id="8" name="Group 8"/>
          <p:cNvGrpSpPr/>
          <p:nvPr/>
        </p:nvGrpSpPr>
        <p:grpSpPr>
          <a:xfrm>
            <a:off x="18806" y="8066699"/>
            <a:ext cx="15221194" cy="505801"/>
            <a:chOff x="0" y="0"/>
            <a:chExt cx="2829793" cy="94034"/>
          </a:xfrm>
        </p:grpSpPr>
        <p:sp>
          <p:nvSpPr>
            <p:cNvPr id="9" name="Freeform 9"/>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8"/>
              <a:stretch>
                <a:fillRect t="-1454662" b="-1454662"/>
              </a:stretch>
            </a:blipFill>
          </p:spPr>
          <p:txBody>
            <a:bodyPr/>
            <a:lstStyle/>
            <a:p>
              <a:endParaRPr lang="en-US"/>
            </a:p>
          </p:txBody>
        </p:sp>
      </p:grpSp>
      <p:sp>
        <p:nvSpPr>
          <p:cNvPr id="10" name="TextBox 10"/>
          <p:cNvSpPr txBox="1"/>
          <p:nvPr/>
        </p:nvSpPr>
        <p:spPr>
          <a:xfrm>
            <a:off x="857250" y="1808177"/>
            <a:ext cx="13690023" cy="109857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Company Applicant is an individual who directly files an entity’s formation documents with a relevant state or tribal authority or, if more than one person is involved in the filing, the individual primarily responsible for directing or controlling the filing.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59857"/>
            <a:ext cx="12938548" cy="1081733"/>
            <a:chOff x="0" y="0"/>
            <a:chExt cx="4175147" cy="341881"/>
          </a:xfrm>
        </p:grpSpPr>
        <p:sp>
          <p:nvSpPr>
            <p:cNvPr id="3" name="Freeform 3"/>
            <p:cNvSpPr/>
            <p:nvPr/>
          </p:nvSpPr>
          <p:spPr>
            <a:xfrm>
              <a:off x="0" y="0"/>
              <a:ext cx="4175147" cy="341881"/>
            </a:xfrm>
            <a:custGeom>
              <a:avLst/>
              <a:gdLst/>
              <a:ahLst/>
              <a:cxnLst/>
              <a:rect l="l" t="t" r="r" b="b"/>
              <a:pathLst>
                <a:path w="4175147" h="341881">
                  <a:moveTo>
                    <a:pt x="24614" y="0"/>
                  </a:moveTo>
                  <a:lnTo>
                    <a:pt x="4150533" y="0"/>
                  </a:lnTo>
                  <a:cubicBezTo>
                    <a:pt x="4164127" y="0"/>
                    <a:pt x="4175147" y="11020"/>
                    <a:pt x="4175147" y="24614"/>
                  </a:cubicBezTo>
                  <a:lnTo>
                    <a:pt x="4175147" y="317267"/>
                  </a:lnTo>
                  <a:cubicBezTo>
                    <a:pt x="4175147" y="323795"/>
                    <a:pt x="4172554" y="330056"/>
                    <a:pt x="4167938" y="334672"/>
                  </a:cubicBezTo>
                  <a:cubicBezTo>
                    <a:pt x="4163322" y="339288"/>
                    <a:pt x="4157061" y="341881"/>
                    <a:pt x="4150533" y="341881"/>
                  </a:cubicBezTo>
                  <a:lnTo>
                    <a:pt x="24614" y="341881"/>
                  </a:lnTo>
                  <a:cubicBezTo>
                    <a:pt x="11020" y="341881"/>
                    <a:pt x="0" y="330861"/>
                    <a:pt x="0" y="317267"/>
                  </a:cubicBezTo>
                  <a:lnTo>
                    <a:pt x="0" y="24614"/>
                  </a:lnTo>
                  <a:cubicBezTo>
                    <a:pt x="0" y="11020"/>
                    <a:pt x="11020" y="0"/>
                    <a:pt x="24614" y="0"/>
                  </a:cubicBezTo>
                  <a:close/>
                </a:path>
              </a:pathLst>
            </a:custGeom>
            <a:solidFill>
              <a:srgbClr val="0EADCB"/>
            </a:solidFill>
          </p:spPr>
          <p:txBody>
            <a:bodyPr/>
            <a:lstStyle/>
            <a:p>
              <a:endParaRPr lang="en-US"/>
            </a:p>
          </p:txBody>
        </p:sp>
        <p:sp>
          <p:nvSpPr>
            <p:cNvPr id="4" name="TextBox 4"/>
            <p:cNvSpPr txBox="1"/>
            <p:nvPr/>
          </p:nvSpPr>
          <p:spPr>
            <a:xfrm>
              <a:off x="0" y="-28575"/>
              <a:ext cx="4175147" cy="370456"/>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6" name="Freeform 6"/>
          <p:cNvSpPr/>
          <p:nvPr/>
        </p:nvSpPr>
        <p:spPr>
          <a:xfrm>
            <a:off x="245230" y="2813065"/>
            <a:ext cx="383084" cy="428625"/>
          </a:xfrm>
          <a:custGeom>
            <a:avLst/>
            <a:gdLst/>
            <a:ahLst/>
            <a:cxnLst/>
            <a:rect l="l" t="t" r="r" b="b"/>
            <a:pathLst>
              <a:path w="383084" h="428625">
                <a:moveTo>
                  <a:pt x="0" y="0"/>
                </a:moveTo>
                <a:lnTo>
                  <a:pt x="383084" y="0"/>
                </a:lnTo>
                <a:lnTo>
                  <a:pt x="383084"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3694076" y="82655"/>
            <a:ext cx="1483133" cy="14831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10" name="Group 10"/>
          <p:cNvGrpSpPr/>
          <p:nvPr/>
        </p:nvGrpSpPr>
        <p:grpSpPr>
          <a:xfrm>
            <a:off x="18806" y="8066699"/>
            <a:ext cx="15221194" cy="505801"/>
            <a:chOff x="0" y="0"/>
            <a:chExt cx="2829793" cy="94034"/>
          </a:xfrm>
        </p:grpSpPr>
        <p:sp>
          <p:nvSpPr>
            <p:cNvPr id="11" name="Freeform 11"/>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8"/>
              <a:stretch>
                <a:fillRect t="-1454662" b="-1454662"/>
              </a:stretch>
            </a:blipFill>
          </p:spPr>
          <p:txBody>
            <a:bodyPr/>
            <a:lstStyle/>
            <a:p>
              <a:endParaRPr lang="en-US"/>
            </a:p>
          </p:txBody>
        </p:sp>
      </p:grpSp>
      <p:sp>
        <p:nvSpPr>
          <p:cNvPr id="12" name="Freeform 12"/>
          <p:cNvSpPr/>
          <p:nvPr/>
        </p:nvSpPr>
        <p:spPr>
          <a:xfrm>
            <a:off x="857250" y="3557617"/>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857250" y="4381621"/>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857250" y="4895850"/>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sp>
        <p:nvSpPr>
          <p:cNvPr id="16" name="TextBox 16"/>
          <p:cNvSpPr txBox="1"/>
          <p:nvPr/>
        </p:nvSpPr>
        <p:spPr>
          <a:xfrm>
            <a:off x="135489" y="1571887"/>
            <a:ext cx="12685588" cy="637656"/>
          </a:xfrm>
          <a:prstGeom prst="rect">
            <a:avLst/>
          </a:prstGeom>
        </p:spPr>
        <p:txBody>
          <a:bodyPr lIns="0" tIns="0" rIns="0" bIns="0" rtlCol="0" anchor="t">
            <a:spAutoFit/>
          </a:bodyPr>
          <a:lstStyle/>
          <a:p>
            <a:pPr marL="0" lvl="0" indent="0" algn="ctr">
              <a:lnSpc>
                <a:spcPts val="5278"/>
              </a:lnSpc>
              <a:spcBef>
                <a:spcPct val="0"/>
              </a:spcBef>
            </a:pPr>
            <a:r>
              <a:rPr lang="en-US" sz="3770" u="none" strike="noStrike">
                <a:solidFill>
                  <a:srgbClr val="384B59"/>
                </a:solidFill>
                <a:latin typeface="Canva Sans Bold"/>
                <a:ea typeface="Canva Sans Bold"/>
                <a:cs typeface="Canva Sans Bold"/>
                <a:sym typeface="Canva Sans Bold"/>
              </a:rPr>
              <a:t>What is “substantial control” of a reporting company? </a:t>
            </a:r>
          </a:p>
        </p:txBody>
      </p:sp>
      <p:sp>
        <p:nvSpPr>
          <p:cNvPr id="17" name="TextBox 17"/>
          <p:cNvSpPr txBox="1"/>
          <p:nvPr/>
        </p:nvSpPr>
        <p:spPr>
          <a:xfrm>
            <a:off x="857250" y="2830513"/>
            <a:ext cx="10024839"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 individual is a beneficial owner with “substantial control” if the individual: </a:t>
            </a:r>
          </a:p>
        </p:txBody>
      </p:sp>
      <p:sp>
        <p:nvSpPr>
          <p:cNvPr id="18" name="TextBox 18"/>
          <p:cNvSpPr txBox="1"/>
          <p:nvPr/>
        </p:nvSpPr>
        <p:spPr>
          <a:xfrm>
            <a:off x="1225997" y="3481417"/>
            <a:ext cx="13386628"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Is a senior officer or general counsel (such as a company’s president, chief financial officer, chief executive officer, chief operating officer, or any other officer who performs a similar function); </a:t>
            </a:r>
          </a:p>
        </p:txBody>
      </p:sp>
      <p:sp>
        <p:nvSpPr>
          <p:cNvPr id="19" name="TextBox 19"/>
          <p:cNvSpPr txBox="1"/>
          <p:nvPr/>
        </p:nvSpPr>
        <p:spPr>
          <a:xfrm>
            <a:off x="1225997" y="4322822"/>
            <a:ext cx="10070902"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Has authority to appoint or remove certain officers or a majority of directors; </a:t>
            </a:r>
          </a:p>
        </p:txBody>
      </p:sp>
      <p:sp>
        <p:nvSpPr>
          <p:cNvPr id="20" name="TextBox 20"/>
          <p:cNvSpPr txBox="1"/>
          <p:nvPr/>
        </p:nvSpPr>
        <p:spPr>
          <a:xfrm>
            <a:off x="1225997" y="4859640"/>
            <a:ext cx="9911953" cy="355629"/>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Is an important decision-maker regarding the business, finance, or structure;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89" y="19864"/>
            <a:ext cx="3128044" cy="1283497"/>
          </a:xfrm>
          <a:custGeom>
            <a:avLst/>
            <a:gdLst/>
            <a:ahLst/>
            <a:cxnLst/>
            <a:rect l="l" t="t" r="r" b="b"/>
            <a:pathLst>
              <a:path w="3128044" h="1283497">
                <a:moveTo>
                  <a:pt x="0" y="0"/>
                </a:moveTo>
                <a:lnTo>
                  <a:pt x="3128044" y="0"/>
                </a:lnTo>
                <a:lnTo>
                  <a:pt x="3128044" y="1283497"/>
                </a:lnTo>
                <a:lnTo>
                  <a:pt x="0" y="1283497"/>
                </a:lnTo>
                <a:lnTo>
                  <a:pt x="0" y="0"/>
                </a:lnTo>
                <a:close/>
              </a:path>
            </a:pathLst>
          </a:custGeom>
          <a:blipFill>
            <a:blip r:embed="rId2"/>
            <a:stretch>
              <a:fillRect/>
            </a:stretch>
          </a:blipFill>
        </p:spPr>
        <p:txBody>
          <a:bodyPr/>
          <a:lstStyle/>
          <a:p>
            <a:endParaRPr lang="en-US"/>
          </a:p>
        </p:txBody>
      </p:sp>
      <p:sp>
        <p:nvSpPr>
          <p:cNvPr id="3" name="Freeform 3"/>
          <p:cNvSpPr/>
          <p:nvPr/>
        </p:nvSpPr>
        <p:spPr>
          <a:xfrm>
            <a:off x="280997" y="1565788"/>
            <a:ext cx="383084" cy="428625"/>
          </a:xfrm>
          <a:custGeom>
            <a:avLst/>
            <a:gdLst/>
            <a:ahLst/>
            <a:cxnLst/>
            <a:rect l="l" t="t" r="r" b="b"/>
            <a:pathLst>
              <a:path w="383084" h="428625">
                <a:moveTo>
                  <a:pt x="0" y="0"/>
                </a:moveTo>
                <a:lnTo>
                  <a:pt x="383083" y="0"/>
                </a:lnTo>
                <a:lnTo>
                  <a:pt x="383083" y="428625"/>
                </a:lnTo>
                <a:lnTo>
                  <a:pt x="0" y="428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621301" y="19864"/>
            <a:ext cx="1618699" cy="1618699"/>
          </a:xfrm>
          <a:custGeom>
            <a:avLst/>
            <a:gdLst/>
            <a:ahLst/>
            <a:cxnLst/>
            <a:rect l="l" t="t" r="r" b="b"/>
            <a:pathLst>
              <a:path w="1618699" h="1618699">
                <a:moveTo>
                  <a:pt x="0" y="0"/>
                </a:moveTo>
                <a:lnTo>
                  <a:pt x="1618699" y="0"/>
                </a:lnTo>
                <a:lnTo>
                  <a:pt x="1618699" y="1618698"/>
                </a:lnTo>
                <a:lnTo>
                  <a:pt x="0" y="1618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694076" y="82655"/>
            <a:ext cx="1483133" cy="14831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sp>
        <p:nvSpPr>
          <p:cNvPr id="7" name="TextBox 7"/>
          <p:cNvSpPr txBox="1"/>
          <p:nvPr/>
        </p:nvSpPr>
        <p:spPr>
          <a:xfrm>
            <a:off x="9801299" y="7849529"/>
            <a:ext cx="5438701" cy="198120"/>
          </a:xfrm>
          <a:prstGeom prst="rect">
            <a:avLst/>
          </a:prstGeom>
        </p:spPr>
        <p:txBody>
          <a:bodyPr lIns="0" tIns="0" rIns="0" bIns="0" rtlCol="0" anchor="t">
            <a:spAutoFit/>
          </a:bodyPr>
          <a:lstStyle/>
          <a:p>
            <a:pPr algn="ctr">
              <a:lnSpc>
                <a:spcPts val="1680"/>
              </a:lnSpc>
              <a:spcBef>
                <a:spcPct val="0"/>
              </a:spcBef>
            </a:pPr>
            <a:r>
              <a:rPr lang="en-US" sz="1200">
                <a:solidFill>
                  <a:srgbClr val="384B59"/>
                </a:solidFill>
                <a:latin typeface="Montserrat"/>
                <a:ea typeface="Montserrat"/>
                <a:cs typeface="Montserrat"/>
                <a:sym typeface="Montserrat"/>
              </a:rPr>
              <a:t>Copyright © 360 Law Group Limited, London, 2024. All Rights Reserved.</a:t>
            </a:r>
          </a:p>
        </p:txBody>
      </p:sp>
      <p:grpSp>
        <p:nvGrpSpPr>
          <p:cNvPr id="8" name="Group 8"/>
          <p:cNvGrpSpPr/>
          <p:nvPr/>
        </p:nvGrpSpPr>
        <p:grpSpPr>
          <a:xfrm>
            <a:off x="18806" y="8066699"/>
            <a:ext cx="15221194" cy="505801"/>
            <a:chOff x="0" y="0"/>
            <a:chExt cx="2829793" cy="94034"/>
          </a:xfrm>
        </p:grpSpPr>
        <p:sp>
          <p:nvSpPr>
            <p:cNvPr id="9" name="Freeform 9"/>
            <p:cNvSpPr/>
            <p:nvPr/>
          </p:nvSpPr>
          <p:spPr>
            <a:xfrm>
              <a:off x="0" y="0"/>
              <a:ext cx="2829794" cy="94034"/>
            </a:xfrm>
            <a:custGeom>
              <a:avLst/>
              <a:gdLst/>
              <a:ahLst/>
              <a:cxnLst/>
              <a:rect l="l" t="t" r="r" b="b"/>
              <a:pathLst>
                <a:path w="2829794" h="94034">
                  <a:moveTo>
                    <a:pt x="0" y="0"/>
                  </a:moveTo>
                  <a:lnTo>
                    <a:pt x="2829794" y="0"/>
                  </a:lnTo>
                  <a:lnTo>
                    <a:pt x="2829794" y="94034"/>
                  </a:lnTo>
                  <a:lnTo>
                    <a:pt x="0" y="94034"/>
                  </a:lnTo>
                  <a:close/>
                </a:path>
              </a:pathLst>
            </a:custGeom>
            <a:blipFill>
              <a:blip r:embed="rId8"/>
              <a:stretch>
                <a:fillRect t="-1454662" b="-1454662"/>
              </a:stretch>
            </a:blipFill>
          </p:spPr>
          <p:txBody>
            <a:bodyPr/>
            <a:lstStyle/>
            <a:p>
              <a:endParaRPr lang="en-US"/>
            </a:p>
          </p:txBody>
        </p:sp>
      </p:grpSp>
      <p:sp>
        <p:nvSpPr>
          <p:cNvPr id="10" name="TextBox 10"/>
          <p:cNvSpPr txBox="1"/>
          <p:nvPr/>
        </p:nvSpPr>
        <p:spPr>
          <a:xfrm>
            <a:off x="857250" y="1583236"/>
            <a:ext cx="12249509" cy="355629"/>
          </a:xfrm>
          <a:prstGeom prst="rect">
            <a:avLst/>
          </a:prstGeom>
        </p:spPr>
        <p:txBody>
          <a:bodyPr lIns="0" tIns="0" rIns="0" bIns="0" rtlCol="0" anchor="t">
            <a:spAutoFit/>
          </a:bodyPr>
          <a:lstStyle/>
          <a:p>
            <a:pPr algn="just">
              <a:lnSpc>
                <a:spcPts val="2973"/>
              </a:lnSpc>
            </a:pPr>
            <a:r>
              <a:rPr lang="en-US" sz="2123" u="none" strike="noStrike">
                <a:solidFill>
                  <a:srgbClr val="384B59"/>
                </a:solidFill>
                <a:latin typeface="Canva Sans"/>
                <a:ea typeface="Canva Sans"/>
                <a:cs typeface="Canva Sans"/>
                <a:sym typeface="Canva Sans"/>
              </a:rPr>
              <a:t>Has another form of substantial control over the reporting company, such as: </a:t>
            </a:r>
          </a:p>
        </p:txBody>
      </p:sp>
      <p:sp>
        <p:nvSpPr>
          <p:cNvPr id="11" name="TextBox 11"/>
          <p:cNvSpPr txBox="1"/>
          <p:nvPr/>
        </p:nvSpPr>
        <p:spPr>
          <a:xfrm>
            <a:off x="1359022" y="2060410"/>
            <a:ext cx="11966451" cy="355629"/>
          </a:xfrm>
          <a:prstGeom prst="rect">
            <a:avLst/>
          </a:prstGeom>
        </p:spPr>
        <p:txBody>
          <a:bodyPr lIns="0" tIns="0" rIns="0" bIns="0" rtlCol="0" anchor="t">
            <a:spAutoFit/>
          </a:bodyPr>
          <a:lstStyle/>
          <a:p>
            <a:pPr marL="0" lvl="1" indent="0" algn="just">
              <a:lnSpc>
                <a:spcPts val="2973"/>
              </a:lnSpc>
              <a:spcBef>
                <a:spcPct val="0"/>
              </a:spcBef>
            </a:pPr>
            <a:r>
              <a:rPr lang="en-US" sz="2123" u="none" strike="noStrike">
                <a:solidFill>
                  <a:srgbClr val="384B59"/>
                </a:solidFill>
                <a:latin typeface="Canva Sans"/>
                <a:ea typeface="Canva Sans"/>
                <a:cs typeface="Canva Sans"/>
                <a:sym typeface="Canva Sans"/>
              </a:rPr>
              <a:t>Has rights associated with any financing arrangement or interest in the Reporting Company; </a:t>
            </a:r>
          </a:p>
        </p:txBody>
      </p:sp>
      <p:sp>
        <p:nvSpPr>
          <p:cNvPr id="12" name="TextBox 12"/>
          <p:cNvSpPr txBox="1"/>
          <p:nvPr/>
        </p:nvSpPr>
        <p:spPr>
          <a:xfrm>
            <a:off x="1359022" y="2671551"/>
            <a:ext cx="13512375" cy="727104"/>
          </a:xfrm>
          <a:prstGeom prst="rect">
            <a:avLst/>
          </a:prstGeom>
        </p:spPr>
        <p:txBody>
          <a:bodyPr lIns="0" tIns="0" rIns="0" bIns="0" rtlCol="0" anchor="t">
            <a:spAutoFit/>
          </a:bodyPr>
          <a:lstStyle/>
          <a:p>
            <a:pPr marL="0" lvl="1" indent="0" algn="l">
              <a:lnSpc>
                <a:spcPts val="2973"/>
              </a:lnSpc>
              <a:spcBef>
                <a:spcPct val="0"/>
              </a:spcBef>
            </a:pPr>
            <a:r>
              <a:rPr lang="en-US" sz="2123" u="none" strike="noStrike">
                <a:solidFill>
                  <a:srgbClr val="384B59"/>
                </a:solidFill>
                <a:latin typeface="Canva Sans"/>
                <a:ea typeface="Canva Sans"/>
                <a:cs typeface="Canva Sans"/>
                <a:sym typeface="Canva Sans"/>
              </a:rPr>
              <a:t>Has control over one or more intermediary entities that separately or collectively exercise substantial control; or </a:t>
            </a:r>
          </a:p>
        </p:txBody>
      </p:sp>
      <p:sp>
        <p:nvSpPr>
          <p:cNvPr id="13" name="TextBox 13"/>
          <p:cNvSpPr txBox="1"/>
          <p:nvPr/>
        </p:nvSpPr>
        <p:spPr>
          <a:xfrm>
            <a:off x="1359022" y="3559146"/>
            <a:ext cx="13161348" cy="727104"/>
          </a:xfrm>
          <a:prstGeom prst="rect">
            <a:avLst/>
          </a:prstGeom>
        </p:spPr>
        <p:txBody>
          <a:bodyPr lIns="0" tIns="0" rIns="0" bIns="0" rtlCol="0" anchor="t">
            <a:spAutoFit/>
          </a:bodyPr>
          <a:lstStyle/>
          <a:p>
            <a:pPr marL="0" lvl="1" indent="0" algn="l">
              <a:lnSpc>
                <a:spcPts val="2973"/>
              </a:lnSpc>
              <a:spcBef>
                <a:spcPct val="0"/>
              </a:spcBef>
            </a:pPr>
            <a:r>
              <a:rPr lang="en-US" sz="2123" u="none" strike="noStrike">
                <a:solidFill>
                  <a:srgbClr val="384B59"/>
                </a:solidFill>
                <a:latin typeface="Canva Sans"/>
                <a:ea typeface="Canva Sans"/>
                <a:cs typeface="Canva Sans"/>
                <a:sym typeface="Canva Sans"/>
              </a:rPr>
              <a:t>Has arrangements or financial or business relationships, formal or informal, with other individuals or entities acting as nominees.  </a:t>
            </a:r>
          </a:p>
        </p:txBody>
      </p:sp>
      <p:sp>
        <p:nvSpPr>
          <p:cNvPr id="14" name="TextBox 14"/>
          <p:cNvSpPr txBox="1"/>
          <p:nvPr/>
        </p:nvSpPr>
        <p:spPr>
          <a:xfrm>
            <a:off x="280997" y="4548894"/>
            <a:ext cx="14590401" cy="727104"/>
          </a:xfrm>
          <a:prstGeom prst="rect">
            <a:avLst/>
          </a:prstGeom>
        </p:spPr>
        <p:txBody>
          <a:bodyPr lIns="0" tIns="0" rIns="0" bIns="0" rtlCol="0" anchor="t">
            <a:spAutoFit/>
          </a:bodyPr>
          <a:lstStyle/>
          <a:p>
            <a:pPr marL="0" lvl="0" indent="0" algn="just">
              <a:lnSpc>
                <a:spcPts val="2973"/>
              </a:lnSpc>
              <a:spcBef>
                <a:spcPct val="0"/>
              </a:spcBef>
            </a:pPr>
            <a:r>
              <a:rPr lang="en-US" sz="2123" u="none" strike="noStrike">
                <a:solidFill>
                  <a:srgbClr val="384B59"/>
                </a:solidFill>
                <a:latin typeface="Canva Sans"/>
                <a:ea typeface="Canva Sans"/>
                <a:cs typeface="Canva Sans"/>
                <a:sym typeface="Canva Sans"/>
              </a:rPr>
              <a:t>An individual acting as a nominee, intermediary, custodian, or agent on behalf of another individual does not need to report information.  </a:t>
            </a:r>
          </a:p>
        </p:txBody>
      </p:sp>
      <p:sp>
        <p:nvSpPr>
          <p:cNvPr id="15" name="Freeform 15"/>
          <p:cNvSpPr/>
          <p:nvPr/>
        </p:nvSpPr>
        <p:spPr>
          <a:xfrm>
            <a:off x="857250" y="2119223"/>
            <a:ext cx="247918" cy="276104"/>
          </a:xfrm>
          <a:custGeom>
            <a:avLst/>
            <a:gdLst/>
            <a:ahLst/>
            <a:cxnLst/>
            <a:rect l="l" t="t" r="r" b="b"/>
            <a:pathLst>
              <a:path w="247918" h="276104">
                <a:moveTo>
                  <a:pt x="0" y="0"/>
                </a:moveTo>
                <a:lnTo>
                  <a:pt x="247918" y="0"/>
                </a:lnTo>
                <a:lnTo>
                  <a:pt x="247918" y="276103"/>
                </a:lnTo>
                <a:lnTo>
                  <a:pt x="0" y="2761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857250" y="2709651"/>
            <a:ext cx="247918" cy="276104"/>
          </a:xfrm>
          <a:custGeom>
            <a:avLst/>
            <a:gdLst/>
            <a:ahLst/>
            <a:cxnLst/>
            <a:rect l="l" t="t" r="r" b="b"/>
            <a:pathLst>
              <a:path w="247918" h="276104">
                <a:moveTo>
                  <a:pt x="0" y="0"/>
                </a:moveTo>
                <a:lnTo>
                  <a:pt x="247918" y="0"/>
                </a:lnTo>
                <a:lnTo>
                  <a:pt x="247918" y="276104"/>
                </a:lnTo>
                <a:lnTo>
                  <a:pt x="0" y="276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857250" y="3570029"/>
            <a:ext cx="247918" cy="276104"/>
          </a:xfrm>
          <a:custGeom>
            <a:avLst/>
            <a:gdLst/>
            <a:ahLst/>
            <a:cxnLst/>
            <a:rect l="l" t="t" r="r" b="b"/>
            <a:pathLst>
              <a:path w="247918" h="276104">
                <a:moveTo>
                  <a:pt x="0" y="0"/>
                </a:moveTo>
                <a:lnTo>
                  <a:pt x="247918" y="0"/>
                </a:lnTo>
                <a:lnTo>
                  <a:pt x="247918" y="276103"/>
                </a:lnTo>
                <a:lnTo>
                  <a:pt x="0" y="2761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2360</Words>
  <Application>Microsoft Office PowerPoint</Application>
  <PresentationFormat>Custom</PresentationFormat>
  <Paragraphs>128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Montserrat</vt:lpstr>
      <vt:lpstr>Calibri</vt:lpstr>
      <vt:lpstr>Arial</vt:lpstr>
      <vt:lpstr>Canva Sans Bold</vt:lpstr>
      <vt:lpstr>Montserrat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Corporate Transparency Act</dc:title>
  <cp:lastModifiedBy>James Taylor</cp:lastModifiedBy>
  <cp:revision>6</cp:revision>
  <dcterms:created xsi:type="dcterms:W3CDTF">2006-08-16T00:00:00Z</dcterms:created>
  <dcterms:modified xsi:type="dcterms:W3CDTF">2024-07-24T14:15:37Z</dcterms:modified>
  <dc:identifier>DAGJyEgmTfE</dc:identifier>
</cp:coreProperties>
</file>